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76" r:id="rId3"/>
    <p:sldId id="257" r:id="rId4"/>
    <p:sldId id="299" r:id="rId5"/>
    <p:sldId id="261" r:id="rId6"/>
    <p:sldId id="262" r:id="rId7"/>
    <p:sldId id="302" r:id="rId8"/>
    <p:sldId id="303" r:id="rId9"/>
    <p:sldId id="304" r:id="rId10"/>
    <p:sldId id="305" r:id="rId11"/>
    <p:sldId id="307" r:id="rId12"/>
    <p:sldId id="308" r:id="rId13"/>
    <p:sldId id="263" r:id="rId14"/>
    <p:sldId id="264" r:id="rId15"/>
    <p:sldId id="300" r:id="rId16"/>
    <p:sldId id="309" r:id="rId17"/>
    <p:sldId id="301" r:id="rId18"/>
  </p:sldIdLst>
  <p:sldSz cx="6858000" cy="9144000" type="screen4x3"/>
  <p:notesSz cx="6738938" cy="98726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059" autoAdjust="0"/>
    <p:restoredTop sz="94660"/>
  </p:normalViewPr>
  <p:slideViewPr>
    <p:cSldViewPr>
      <p:cViewPr varScale="1">
        <p:scale>
          <a:sx n="68" d="100"/>
          <a:sy n="68" d="100"/>
        </p:scale>
        <p:origin x="1752" y="72"/>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20678" cy="493555"/>
          </a:xfrm>
          <a:prstGeom prst="rect">
            <a:avLst/>
          </a:prstGeom>
        </p:spPr>
        <p:txBody>
          <a:bodyPr vert="horz" lIns="90701" tIns="45350" rIns="90701" bIns="4535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6688" y="0"/>
            <a:ext cx="2920678" cy="493555"/>
          </a:xfrm>
          <a:prstGeom prst="rect">
            <a:avLst/>
          </a:prstGeom>
        </p:spPr>
        <p:txBody>
          <a:bodyPr vert="horz" lIns="90701" tIns="45350" rIns="90701" bIns="45350" rtlCol="0"/>
          <a:lstStyle>
            <a:lvl1pPr algn="r">
              <a:defRPr sz="1200"/>
            </a:lvl1pPr>
          </a:lstStyle>
          <a:p>
            <a:fld id="{012AA304-F59D-4FE6-901F-8A05FFE6F574}" type="datetimeFigureOut">
              <a:rPr kumimoji="1" lang="ja-JP" altLang="en-US" smtClean="0"/>
              <a:pPr/>
              <a:t>2021/12/24</a:t>
            </a:fld>
            <a:endParaRPr kumimoji="1" lang="ja-JP" altLang="en-US"/>
          </a:p>
        </p:txBody>
      </p:sp>
      <p:sp>
        <p:nvSpPr>
          <p:cNvPr id="4" name="スライド イメージ プレースホルダー 3"/>
          <p:cNvSpPr>
            <a:spLocks noGrp="1" noRot="1" noChangeAspect="1"/>
          </p:cNvSpPr>
          <p:nvPr>
            <p:ph type="sldImg" idx="2"/>
          </p:nvPr>
        </p:nvSpPr>
        <p:spPr>
          <a:xfrm>
            <a:off x="1982788" y="741363"/>
            <a:ext cx="2774950" cy="3700462"/>
          </a:xfrm>
          <a:prstGeom prst="rect">
            <a:avLst/>
          </a:prstGeom>
          <a:noFill/>
          <a:ln w="12700">
            <a:solidFill>
              <a:prstClr val="black"/>
            </a:solidFill>
          </a:ln>
        </p:spPr>
        <p:txBody>
          <a:bodyPr vert="horz" lIns="90701" tIns="45350" rIns="90701" bIns="45350" rtlCol="0" anchor="ctr"/>
          <a:lstStyle/>
          <a:p>
            <a:endParaRPr lang="ja-JP" altLang="en-US"/>
          </a:p>
        </p:txBody>
      </p:sp>
      <p:sp>
        <p:nvSpPr>
          <p:cNvPr id="5" name="ノート プレースホルダー 4"/>
          <p:cNvSpPr>
            <a:spLocks noGrp="1"/>
          </p:cNvSpPr>
          <p:nvPr>
            <p:ph type="body" sz="quarter" idx="3"/>
          </p:nvPr>
        </p:nvSpPr>
        <p:spPr>
          <a:xfrm>
            <a:off x="674367" y="4689555"/>
            <a:ext cx="5390206" cy="4441989"/>
          </a:xfrm>
          <a:prstGeom prst="rect">
            <a:avLst/>
          </a:prstGeom>
        </p:spPr>
        <p:txBody>
          <a:bodyPr vert="horz" lIns="90701" tIns="45350" rIns="90701" bIns="4535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7532"/>
            <a:ext cx="2920678" cy="493554"/>
          </a:xfrm>
          <a:prstGeom prst="rect">
            <a:avLst/>
          </a:prstGeom>
        </p:spPr>
        <p:txBody>
          <a:bodyPr vert="horz" lIns="90701" tIns="45350" rIns="90701" bIns="4535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6688" y="9377532"/>
            <a:ext cx="2920678" cy="493554"/>
          </a:xfrm>
          <a:prstGeom prst="rect">
            <a:avLst/>
          </a:prstGeom>
        </p:spPr>
        <p:txBody>
          <a:bodyPr vert="horz" lIns="90701" tIns="45350" rIns="90701" bIns="45350" rtlCol="0" anchor="b"/>
          <a:lstStyle>
            <a:lvl1pPr algn="r">
              <a:defRPr sz="1200"/>
            </a:lvl1pPr>
          </a:lstStyle>
          <a:p>
            <a:fld id="{88FDE5FF-49FC-4E92-916F-FA96D2A97B1D}" type="slidenum">
              <a:rPr kumimoji="1" lang="ja-JP" altLang="en-US" smtClean="0"/>
              <a:pPr/>
              <a:t>‹#›</a:t>
            </a:fld>
            <a:endParaRPr kumimoji="1" lang="ja-JP" altLang="en-US"/>
          </a:p>
        </p:txBody>
      </p:sp>
    </p:spTree>
    <p:extLst>
      <p:ext uri="{BB962C8B-B14F-4D97-AF65-F5344CB8AC3E}">
        <p14:creationId xmlns:p14="http://schemas.microsoft.com/office/powerpoint/2010/main" val="313251319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8FDE5FF-49FC-4E92-916F-FA96D2A97B1D}" type="slidenum">
              <a:rPr kumimoji="1" lang="ja-JP" altLang="en-US" smtClean="0"/>
              <a:pPr/>
              <a:t>3</a:t>
            </a:fld>
            <a:endParaRPr kumimoji="1" lang="ja-JP" altLang="en-US"/>
          </a:p>
        </p:txBody>
      </p:sp>
    </p:spTree>
    <p:extLst>
      <p:ext uri="{BB962C8B-B14F-4D97-AF65-F5344CB8AC3E}">
        <p14:creationId xmlns:p14="http://schemas.microsoft.com/office/powerpoint/2010/main" val="28347086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8FDE5FF-49FC-4E92-916F-FA96D2A97B1D}" type="slidenum">
              <a:rPr kumimoji="1" lang="ja-JP" altLang="en-US" smtClean="0"/>
              <a:pPr/>
              <a:t>4</a:t>
            </a:fld>
            <a:endParaRPr kumimoji="1" lang="ja-JP" altLang="en-US"/>
          </a:p>
        </p:txBody>
      </p:sp>
    </p:spTree>
    <p:extLst>
      <p:ext uri="{BB962C8B-B14F-4D97-AF65-F5344CB8AC3E}">
        <p14:creationId xmlns:p14="http://schemas.microsoft.com/office/powerpoint/2010/main" val="13328082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8FDE5FF-49FC-4E92-916F-FA96D2A97B1D}" type="slidenum">
              <a:rPr kumimoji="1" lang="ja-JP" altLang="en-US" smtClean="0"/>
              <a:pPr/>
              <a:t>5</a:t>
            </a:fld>
            <a:endParaRPr kumimoji="1" lang="ja-JP" altLang="en-US"/>
          </a:p>
        </p:txBody>
      </p:sp>
    </p:spTree>
    <p:extLst>
      <p:ext uri="{BB962C8B-B14F-4D97-AF65-F5344CB8AC3E}">
        <p14:creationId xmlns:p14="http://schemas.microsoft.com/office/powerpoint/2010/main" val="22040601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8FDE5FF-49FC-4E92-916F-FA96D2A97B1D}" type="slidenum">
              <a:rPr kumimoji="1" lang="ja-JP" altLang="en-US" smtClean="0"/>
              <a:pPr/>
              <a:t>6</a:t>
            </a:fld>
            <a:endParaRPr kumimoji="1" lang="ja-JP" altLang="en-US"/>
          </a:p>
        </p:txBody>
      </p:sp>
    </p:spTree>
    <p:extLst>
      <p:ext uri="{BB962C8B-B14F-4D97-AF65-F5344CB8AC3E}">
        <p14:creationId xmlns:p14="http://schemas.microsoft.com/office/powerpoint/2010/main" val="28365329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8FDE5FF-49FC-4E92-916F-FA96D2A97B1D}" type="slidenum">
              <a:rPr kumimoji="1" lang="ja-JP" altLang="en-US" smtClean="0"/>
              <a:pPr/>
              <a:t>13</a:t>
            </a:fld>
            <a:endParaRPr kumimoji="1" lang="ja-JP" altLang="en-US"/>
          </a:p>
        </p:txBody>
      </p:sp>
    </p:spTree>
    <p:extLst>
      <p:ext uri="{BB962C8B-B14F-4D97-AF65-F5344CB8AC3E}">
        <p14:creationId xmlns:p14="http://schemas.microsoft.com/office/powerpoint/2010/main" val="21431668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8FDE5FF-49FC-4E92-916F-FA96D2A97B1D}" type="slidenum">
              <a:rPr kumimoji="1" lang="ja-JP" altLang="en-US" smtClean="0"/>
              <a:pPr/>
              <a:t>14</a:t>
            </a:fld>
            <a:endParaRPr kumimoji="1" lang="ja-JP" altLang="en-US"/>
          </a:p>
        </p:txBody>
      </p:sp>
    </p:spTree>
    <p:extLst>
      <p:ext uri="{BB962C8B-B14F-4D97-AF65-F5344CB8AC3E}">
        <p14:creationId xmlns:p14="http://schemas.microsoft.com/office/powerpoint/2010/main" val="38203383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8FDE5FF-49FC-4E92-916F-FA96D2A97B1D}" type="slidenum">
              <a:rPr kumimoji="1" lang="ja-JP" altLang="en-US" smtClean="0"/>
              <a:pPr/>
              <a:t>17</a:t>
            </a:fld>
            <a:endParaRPr kumimoji="1" lang="ja-JP" altLang="en-US"/>
          </a:p>
        </p:txBody>
      </p:sp>
    </p:spTree>
    <p:extLst>
      <p:ext uri="{BB962C8B-B14F-4D97-AF65-F5344CB8AC3E}">
        <p14:creationId xmlns:p14="http://schemas.microsoft.com/office/powerpoint/2010/main" val="23673704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E2C7046-54C8-44FA-B824-AF88679DC436}" type="datetime1">
              <a:rPr kumimoji="1" lang="ja-JP" altLang="en-US" smtClean="0"/>
              <a:t>2021/12/24</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a:t>－３６－</a:t>
            </a:r>
          </a:p>
        </p:txBody>
      </p:sp>
      <p:sp>
        <p:nvSpPr>
          <p:cNvPr id="6" name="スライド番号プレースホルダー 5"/>
          <p:cNvSpPr>
            <a:spLocks noGrp="1"/>
          </p:cNvSpPr>
          <p:nvPr>
            <p:ph type="sldNum" sz="quarter" idx="12"/>
          </p:nvPr>
        </p:nvSpPr>
        <p:spPr/>
        <p:txBody>
          <a:bodyPr/>
          <a:lstStyle/>
          <a:p>
            <a:fld id="{839B0B63-2A93-4E1A-A448-C6E906F983D3}" type="slidenum">
              <a:rPr kumimoji="1" lang="ja-JP" altLang="en-US" smtClean="0"/>
              <a:pPr/>
              <a:t>‹#›</a:t>
            </a:fld>
            <a:endParaRPr kumimoji="1" lang="ja-JP" altLang="en-US"/>
          </a:p>
        </p:txBody>
      </p:sp>
    </p:spTree>
    <p:extLst>
      <p:ext uri="{BB962C8B-B14F-4D97-AF65-F5344CB8AC3E}">
        <p14:creationId xmlns:p14="http://schemas.microsoft.com/office/powerpoint/2010/main" val="5323633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C2ADFCB-F1EF-4335-B725-5EB8175D8C97}" type="datetime1">
              <a:rPr kumimoji="1" lang="ja-JP" altLang="en-US" smtClean="0"/>
              <a:t>2021/12/24</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a:t>－３６－</a:t>
            </a:r>
          </a:p>
        </p:txBody>
      </p:sp>
      <p:sp>
        <p:nvSpPr>
          <p:cNvPr id="6" name="スライド番号プレースホルダー 5"/>
          <p:cNvSpPr>
            <a:spLocks noGrp="1"/>
          </p:cNvSpPr>
          <p:nvPr>
            <p:ph type="sldNum" sz="quarter" idx="12"/>
          </p:nvPr>
        </p:nvSpPr>
        <p:spPr/>
        <p:txBody>
          <a:bodyPr/>
          <a:lstStyle/>
          <a:p>
            <a:fld id="{839B0B63-2A93-4E1A-A448-C6E906F983D3}" type="slidenum">
              <a:rPr kumimoji="1" lang="ja-JP" altLang="en-US" smtClean="0"/>
              <a:pPr/>
              <a:t>‹#›</a:t>
            </a:fld>
            <a:endParaRPr kumimoji="1" lang="ja-JP" altLang="en-US"/>
          </a:p>
        </p:txBody>
      </p:sp>
    </p:spTree>
    <p:extLst>
      <p:ext uri="{BB962C8B-B14F-4D97-AF65-F5344CB8AC3E}">
        <p14:creationId xmlns:p14="http://schemas.microsoft.com/office/powerpoint/2010/main" val="235827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B3697E8-DF98-40BD-8E46-39080FE3F78F}" type="datetime1">
              <a:rPr kumimoji="1" lang="ja-JP" altLang="en-US" smtClean="0"/>
              <a:t>2021/12/24</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a:t>－３６－</a:t>
            </a:r>
          </a:p>
        </p:txBody>
      </p:sp>
      <p:sp>
        <p:nvSpPr>
          <p:cNvPr id="6" name="スライド番号プレースホルダー 5"/>
          <p:cNvSpPr>
            <a:spLocks noGrp="1"/>
          </p:cNvSpPr>
          <p:nvPr>
            <p:ph type="sldNum" sz="quarter" idx="12"/>
          </p:nvPr>
        </p:nvSpPr>
        <p:spPr/>
        <p:txBody>
          <a:bodyPr/>
          <a:lstStyle/>
          <a:p>
            <a:fld id="{839B0B63-2A93-4E1A-A448-C6E906F983D3}" type="slidenum">
              <a:rPr kumimoji="1" lang="ja-JP" altLang="en-US" smtClean="0"/>
              <a:pPr/>
              <a:t>‹#›</a:t>
            </a:fld>
            <a:endParaRPr kumimoji="1" lang="ja-JP" altLang="en-US"/>
          </a:p>
        </p:txBody>
      </p:sp>
    </p:spTree>
    <p:extLst>
      <p:ext uri="{BB962C8B-B14F-4D97-AF65-F5344CB8AC3E}">
        <p14:creationId xmlns:p14="http://schemas.microsoft.com/office/powerpoint/2010/main" val="2216914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25FE0E1-A108-4C1E-BD9E-5EEED871BC10}" type="datetime1">
              <a:rPr kumimoji="1" lang="ja-JP" altLang="en-US" smtClean="0"/>
              <a:t>2021/12/24</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a:t>－３６－</a:t>
            </a:r>
          </a:p>
        </p:txBody>
      </p:sp>
      <p:sp>
        <p:nvSpPr>
          <p:cNvPr id="6" name="スライド番号プレースホルダー 5"/>
          <p:cNvSpPr>
            <a:spLocks noGrp="1"/>
          </p:cNvSpPr>
          <p:nvPr>
            <p:ph type="sldNum" sz="quarter" idx="12"/>
          </p:nvPr>
        </p:nvSpPr>
        <p:spPr/>
        <p:txBody>
          <a:bodyPr/>
          <a:lstStyle/>
          <a:p>
            <a:fld id="{839B0B63-2A93-4E1A-A448-C6E906F983D3}" type="slidenum">
              <a:rPr kumimoji="1" lang="ja-JP" altLang="en-US" smtClean="0"/>
              <a:pPr/>
              <a:t>‹#›</a:t>
            </a:fld>
            <a:endParaRPr kumimoji="1" lang="ja-JP" altLang="en-US"/>
          </a:p>
        </p:txBody>
      </p:sp>
    </p:spTree>
    <p:extLst>
      <p:ext uri="{BB962C8B-B14F-4D97-AF65-F5344CB8AC3E}">
        <p14:creationId xmlns:p14="http://schemas.microsoft.com/office/powerpoint/2010/main" val="2091152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824C6B54-108C-4D2E-ABA3-E7C96A82B387}" type="datetime1">
              <a:rPr kumimoji="1" lang="ja-JP" altLang="en-US" smtClean="0"/>
              <a:t>2021/12/24</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a:t>－３６－</a:t>
            </a:r>
          </a:p>
        </p:txBody>
      </p:sp>
      <p:sp>
        <p:nvSpPr>
          <p:cNvPr id="6" name="スライド番号プレースホルダー 5"/>
          <p:cNvSpPr>
            <a:spLocks noGrp="1"/>
          </p:cNvSpPr>
          <p:nvPr>
            <p:ph type="sldNum" sz="quarter" idx="12"/>
          </p:nvPr>
        </p:nvSpPr>
        <p:spPr/>
        <p:txBody>
          <a:bodyPr/>
          <a:lstStyle/>
          <a:p>
            <a:fld id="{839B0B63-2A93-4E1A-A448-C6E906F983D3}" type="slidenum">
              <a:rPr kumimoji="1" lang="ja-JP" altLang="en-US" smtClean="0"/>
              <a:pPr/>
              <a:t>‹#›</a:t>
            </a:fld>
            <a:endParaRPr kumimoji="1" lang="ja-JP" altLang="en-US"/>
          </a:p>
        </p:txBody>
      </p:sp>
    </p:spTree>
    <p:extLst>
      <p:ext uri="{BB962C8B-B14F-4D97-AF65-F5344CB8AC3E}">
        <p14:creationId xmlns:p14="http://schemas.microsoft.com/office/powerpoint/2010/main" val="1857121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2183FCA-0B3E-4858-9C00-CE17A263BB39}" type="datetime1">
              <a:rPr kumimoji="1" lang="ja-JP" altLang="en-US" smtClean="0"/>
              <a:t>2021/12/24</a:t>
            </a:fld>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a:t>－３６－</a:t>
            </a:r>
          </a:p>
        </p:txBody>
      </p:sp>
      <p:sp>
        <p:nvSpPr>
          <p:cNvPr id="7" name="スライド番号プレースホルダー 6"/>
          <p:cNvSpPr>
            <a:spLocks noGrp="1"/>
          </p:cNvSpPr>
          <p:nvPr>
            <p:ph type="sldNum" sz="quarter" idx="12"/>
          </p:nvPr>
        </p:nvSpPr>
        <p:spPr/>
        <p:txBody>
          <a:bodyPr/>
          <a:lstStyle/>
          <a:p>
            <a:fld id="{839B0B63-2A93-4E1A-A448-C6E906F983D3}" type="slidenum">
              <a:rPr kumimoji="1" lang="ja-JP" altLang="en-US" smtClean="0"/>
              <a:pPr/>
              <a:t>‹#›</a:t>
            </a:fld>
            <a:endParaRPr kumimoji="1" lang="ja-JP" altLang="en-US"/>
          </a:p>
        </p:txBody>
      </p:sp>
    </p:spTree>
    <p:extLst>
      <p:ext uri="{BB962C8B-B14F-4D97-AF65-F5344CB8AC3E}">
        <p14:creationId xmlns:p14="http://schemas.microsoft.com/office/powerpoint/2010/main" val="2785776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87F33BCD-244D-4892-A652-8890E07C25AE}" type="datetime1">
              <a:rPr kumimoji="1" lang="ja-JP" altLang="en-US" smtClean="0"/>
              <a:t>2021/12/24</a:t>
            </a:fld>
            <a:endParaRPr kumimoji="1" lang="ja-JP" altLang="en-US"/>
          </a:p>
        </p:txBody>
      </p:sp>
      <p:sp>
        <p:nvSpPr>
          <p:cNvPr id="8" name="フッター プレースホルダー 7"/>
          <p:cNvSpPr>
            <a:spLocks noGrp="1"/>
          </p:cNvSpPr>
          <p:nvPr>
            <p:ph type="ftr" sz="quarter" idx="11"/>
          </p:nvPr>
        </p:nvSpPr>
        <p:spPr/>
        <p:txBody>
          <a:bodyPr/>
          <a:lstStyle/>
          <a:p>
            <a:r>
              <a:rPr kumimoji="1" lang="ja-JP" altLang="en-US"/>
              <a:t>－３６－</a:t>
            </a:r>
          </a:p>
        </p:txBody>
      </p:sp>
      <p:sp>
        <p:nvSpPr>
          <p:cNvPr id="9" name="スライド番号プレースホルダー 8"/>
          <p:cNvSpPr>
            <a:spLocks noGrp="1"/>
          </p:cNvSpPr>
          <p:nvPr>
            <p:ph type="sldNum" sz="quarter" idx="12"/>
          </p:nvPr>
        </p:nvSpPr>
        <p:spPr/>
        <p:txBody>
          <a:bodyPr/>
          <a:lstStyle/>
          <a:p>
            <a:fld id="{839B0B63-2A93-4E1A-A448-C6E906F983D3}" type="slidenum">
              <a:rPr kumimoji="1" lang="ja-JP" altLang="en-US" smtClean="0"/>
              <a:pPr/>
              <a:t>‹#›</a:t>
            </a:fld>
            <a:endParaRPr kumimoji="1" lang="ja-JP" altLang="en-US"/>
          </a:p>
        </p:txBody>
      </p:sp>
    </p:spTree>
    <p:extLst>
      <p:ext uri="{BB962C8B-B14F-4D97-AF65-F5344CB8AC3E}">
        <p14:creationId xmlns:p14="http://schemas.microsoft.com/office/powerpoint/2010/main" val="3772853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F9F1F8F-6B0B-4DEF-9DC2-9EA6483AA9A0}" type="datetime1">
              <a:rPr kumimoji="1" lang="ja-JP" altLang="en-US" smtClean="0"/>
              <a:t>2021/12/24</a:t>
            </a:fld>
            <a:endParaRPr kumimoji="1" lang="ja-JP" altLang="en-US"/>
          </a:p>
        </p:txBody>
      </p:sp>
      <p:sp>
        <p:nvSpPr>
          <p:cNvPr id="4" name="フッター プレースホルダー 3"/>
          <p:cNvSpPr>
            <a:spLocks noGrp="1"/>
          </p:cNvSpPr>
          <p:nvPr>
            <p:ph type="ftr" sz="quarter" idx="11"/>
          </p:nvPr>
        </p:nvSpPr>
        <p:spPr/>
        <p:txBody>
          <a:bodyPr/>
          <a:lstStyle/>
          <a:p>
            <a:r>
              <a:rPr kumimoji="1" lang="ja-JP" altLang="en-US"/>
              <a:t>－３６－</a:t>
            </a:r>
          </a:p>
        </p:txBody>
      </p:sp>
      <p:sp>
        <p:nvSpPr>
          <p:cNvPr id="5" name="スライド番号プレースホルダー 4"/>
          <p:cNvSpPr>
            <a:spLocks noGrp="1"/>
          </p:cNvSpPr>
          <p:nvPr>
            <p:ph type="sldNum" sz="quarter" idx="12"/>
          </p:nvPr>
        </p:nvSpPr>
        <p:spPr/>
        <p:txBody>
          <a:bodyPr/>
          <a:lstStyle/>
          <a:p>
            <a:fld id="{839B0B63-2A93-4E1A-A448-C6E906F983D3}" type="slidenum">
              <a:rPr kumimoji="1" lang="ja-JP" altLang="en-US" smtClean="0"/>
              <a:pPr/>
              <a:t>‹#›</a:t>
            </a:fld>
            <a:endParaRPr kumimoji="1" lang="ja-JP" altLang="en-US"/>
          </a:p>
        </p:txBody>
      </p:sp>
    </p:spTree>
    <p:extLst>
      <p:ext uri="{BB962C8B-B14F-4D97-AF65-F5344CB8AC3E}">
        <p14:creationId xmlns:p14="http://schemas.microsoft.com/office/powerpoint/2010/main" val="2782296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95847F7-85EE-420E-AF40-449DF5BF75F2}" type="datetime1">
              <a:rPr kumimoji="1" lang="ja-JP" altLang="en-US" smtClean="0"/>
              <a:t>2021/12/24</a:t>
            </a:fld>
            <a:endParaRPr kumimoji="1" lang="ja-JP" altLang="en-US"/>
          </a:p>
        </p:txBody>
      </p:sp>
      <p:sp>
        <p:nvSpPr>
          <p:cNvPr id="3" name="フッター プレースホルダー 2"/>
          <p:cNvSpPr>
            <a:spLocks noGrp="1"/>
          </p:cNvSpPr>
          <p:nvPr>
            <p:ph type="ftr" sz="quarter" idx="11"/>
          </p:nvPr>
        </p:nvSpPr>
        <p:spPr/>
        <p:txBody>
          <a:bodyPr/>
          <a:lstStyle/>
          <a:p>
            <a:r>
              <a:rPr kumimoji="1" lang="ja-JP" altLang="en-US"/>
              <a:t>－３６－</a:t>
            </a:r>
          </a:p>
        </p:txBody>
      </p:sp>
      <p:sp>
        <p:nvSpPr>
          <p:cNvPr id="4" name="スライド番号プレースホルダー 3"/>
          <p:cNvSpPr>
            <a:spLocks noGrp="1"/>
          </p:cNvSpPr>
          <p:nvPr>
            <p:ph type="sldNum" sz="quarter" idx="12"/>
          </p:nvPr>
        </p:nvSpPr>
        <p:spPr/>
        <p:txBody>
          <a:bodyPr/>
          <a:lstStyle/>
          <a:p>
            <a:fld id="{839B0B63-2A93-4E1A-A448-C6E906F983D3}" type="slidenum">
              <a:rPr kumimoji="1" lang="ja-JP" altLang="en-US" smtClean="0"/>
              <a:pPr/>
              <a:t>‹#›</a:t>
            </a:fld>
            <a:endParaRPr kumimoji="1" lang="ja-JP" altLang="en-US"/>
          </a:p>
        </p:txBody>
      </p:sp>
    </p:spTree>
    <p:extLst>
      <p:ext uri="{BB962C8B-B14F-4D97-AF65-F5344CB8AC3E}">
        <p14:creationId xmlns:p14="http://schemas.microsoft.com/office/powerpoint/2010/main" val="151141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69E995C-0468-4509-88BC-1BAE8217A997}" type="datetime1">
              <a:rPr kumimoji="1" lang="ja-JP" altLang="en-US" smtClean="0"/>
              <a:t>2021/12/24</a:t>
            </a:fld>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a:t>－３６－</a:t>
            </a:r>
          </a:p>
        </p:txBody>
      </p:sp>
      <p:sp>
        <p:nvSpPr>
          <p:cNvPr id="7" name="スライド番号プレースホルダー 6"/>
          <p:cNvSpPr>
            <a:spLocks noGrp="1"/>
          </p:cNvSpPr>
          <p:nvPr>
            <p:ph type="sldNum" sz="quarter" idx="12"/>
          </p:nvPr>
        </p:nvSpPr>
        <p:spPr/>
        <p:txBody>
          <a:bodyPr/>
          <a:lstStyle/>
          <a:p>
            <a:fld id="{839B0B63-2A93-4E1A-A448-C6E906F983D3}" type="slidenum">
              <a:rPr kumimoji="1" lang="ja-JP" altLang="en-US" smtClean="0"/>
              <a:pPr/>
              <a:t>‹#›</a:t>
            </a:fld>
            <a:endParaRPr kumimoji="1" lang="ja-JP" altLang="en-US"/>
          </a:p>
        </p:txBody>
      </p:sp>
    </p:spTree>
    <p:extLst>
      <p:ext uri="{BB962C8B-B14F-4D97-AF65-F5344CB8AC3E}">
        <p14:creationId xmlns:p14="http://schemas.microsoft.com/office/powerpoint/2010/main" val="987688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973BA75-0BCF-4667-A12F-0C8D880FEF76}" type="datetime1">
              <a:rPr kumimoji="1" lang="ja-JP" altLang="en-US" smtClean="0"/>
              <a:t>2021/12/24</a:t>
            </a:fld>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a:t>－３６－</a:t>
            </a:r>
          </a:p>
        </p:txBody>
      </p:sp>
      <p:sp>
        <p:nvSpPr>
          <p:cNvPr id="7" name="スライド番号プレースホルダー 6"/>
          <p:cNvSpPr>
            <a:spLocks noGrp="1"/>
          </p:cNvSpPr>
          <p:nvPr>
            <p:ph type="sldNum" sz="quarter" idx="12"/>
          </p:nvPr>
        </p:nvSpPr>
        <p:spPr/>
        <p:txBody>
          <a:bodyPr/>
          <a:lstStyle/>
          <a:p>
            <a:fld id="{839B0B63-2A93-4E1A-A448-C6E906F983D3}" type="slidenum">
              <a:rPr kumimoji="1" lang="ja-JP" altLang="en-US" smtClean="0"/>
              <a:pPr/>
              <a:t>‹#›</a:t>
            </a:fld>
            <a:endParaRPr kumimoji="1" lang="ja-JP" altLang="en-US"/>
          </a:p>
        </p:txBody>
      </p:sp>
    </p:spTree>
    <p:extLst>
      <p:ext uri="{BB962C8B-B14F-4D97-AF65-F5344CB8AC3E}">
        <p14:creationId xmlns:p14="http://schemas.microsoft.com/office/powerpoint/2010/main" val="925900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2A83C562-A672-49CB-BEC0-B54B00E1E111}" type="datetime1">
              <a:rPr kumimoji="1" lang="ja-JP" altLang="en-US" smtClean="0"/>
              <a:t>2021/12/24</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ja-JP" altLang="en-US"/>
              <a:t>－３６－</a:t>
            </a:r>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839B0B63-2A93-4E1A-A448-C6E906F983D3}" type="slidenum">
              <a:rPr kumimoji="1" lang="ja-JP" altLang="en-US" smtClean="0"/>
              <a:pPr/>
              <a:t>‹#›</a:t>
            </a:fld>
            <a:endParaRPr kumimoji="1" lang="ja-JP" altLang="en-US"/>
          </a:p>
        </p:txBody>
      </p:sp>
    </p:spTree>
    <p:extLst>
      <p:ext uri="{BB962C8B-B14F-4D97-AF65-F5344CB8AC3E}">
        <p14:creationId xmlns:p14="http://schemas.microsoft.com/office/powerpoint/2010/main" val="11259190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image" Target="../media/image19.png"/><Relationship Id="rId7" Type="http://schemas.openxmlformats.org/officeDocument/2006/relationships/image" Target="../media/image23.emf"/><Relationship Id="rId2" Type="http://schemas.openxmlformats.org/officeDocument/2006/relationships/image" Target="../media/image18.emf"/><Relationship Id="rId1" Type="http://schemas.openxmlformats.org/officeDocument/2006/relationships/slideLayout" Target="../slideLayouts/slideLayout2.xml"/><Relationship Id="rId6" Type="http://schemas.openxmlformats.org/officeDocument/2006/relationships/image" Target="../media/image22.emf"/><Relationship Id="rId5" Type="http://schemas.openxmlformats.org/officeDocument/2006/relationships/image" Target="../media/image21.emf"/><Relationship Id="rId4" Type="http://schemas.openxmlformats.org/officeDocument/2006/relationships/image" Target="../media/image20.png"/><Relationship Id="rId9" Type="http://schemas.openxmlformats.org/officeDocument/2006/relationships/image" Target="../media/image25.png"/></Relationships>
</file>

<file path=ppt/slides/_rels/slide11.xml.rels><?xml version="1.0" encoding="UTF-8" standalone="yes"?>
<Relationships xmlns="http://schemas.openxmlformats.org/package/2006/relationships"><Relationship Id="rId3" Type="http://schemas.openxmlformats.org/officeDocument/2006/relationships/image" Target="../media/image27.emf"/><Relationship Id="rId7" Type="http://schemas.openxmlformats.org/officeDocument/2006/relationships/image" Target="../media/image31.png"/><Relationship Id="rId2" Type="http://schemas.openxmlformats.org/officeDocument/2006/relationships/image" Target="../media/image26.png"/><Relationship Id="rId1" Type="http://schemas.openxmlformats.org/officeDocument/2006/relationships/slideLayout" Target="../slideLayouts/slideLayout2.xml"/><Relationship Id="rId6" Type="http://schemas.openxmlformats.org/officeDocument/2006/relationships/image" Target="../media/image30.emf"/><Relationship Id="rId5" Type="http://schemas.openxmlformats.org/officeDocument/2006/relationships/image" Target="../media/image29.png"/><Relationship Id="rId4" Type="http://schemas.openxmlformats.org/officeDocument/2006/relationships/image" Target="../media/image28.emf"/></Relationships>
</file>

<file path=ppt/slides/_rels/slide12.xml.rels><?xml version="1.0" encoding="UTF-8" standalone="yes"?>
<Relationships xmlns="http://schemas.openxmlformats.org/package/2006/relationships"><Relationship Id="rId2" Type="http://schemas.openxmlformats.org/officeDocument/2006/relationships/image" Target="../media/image32.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3.emf"/><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4.emf"/><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5.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6.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7.emf"/><Relationship Id="rId5" Type="http://schemas.openxmlformats.org/officeDocument/2006/relationships/image" Target="../media/image6.emf"/><Relationship Id="rId4" Type="http://schemas.openxmlformats.org/officeDocument/2006/relationships/image" Target="../media/image5.emf"/></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7" Type="http://schemas.openxmlformats.org/officeDocument/2006/relationships/image" Target="../media/image17.emf"/><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6.emf"/><Relationship Id="rId5" Type="http://schemas.openxmlformats.org/officeDocument/2006/relationships/image" Target="../media/image15.emf"/><Relationship Id="rId4" Type="http://schemas.openxmlformats.org/officeDocument/2006/relationships/image" Target="../media/image1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764704" y="899592"/>
            <a:ext cx="5184576" cy="1785104"/>
          </a:xfrm>
          <a:prstGeom prst="rect">
            <a:avLst/>
          </a:prstGeom>
        </p:spPr>
        <p:txBody>
          <a:bodyPr wrap="square">
            <a:spAutoFit/>
          </a:bodyPr>
          <a:lstStyle/>
          <a:p>
            <a:pPr algn="ctr"/>
            <a:r>
              <a:rPr lang="ja-JP" altLang="ja-JP" sz="2200" dirty="0">
                <a:latin typeface="HG丸ｺﾞｼｯｸM-PRO" pitchFamily="50" charset="-128"/>
                <a:ea typeface="HG丸ｺﾞｼｯｸM-PRO" pitchFamily="50" charset="-128"/>
              </a:rPr>
              <a:t>箱根町国民健康保険加入者の健康対策</a:t>
            </a:r>
          </a:p>
          <a:p>
            <a:pPr algn="ctr"/>
            <a:r>
              <a:rPr lang="ja-JP" altLang="en-US" sz="2200" dirty="0">
                <a:latin typeface="HG丸ｺﾞｼｯｸM-PRO" pitchFamily="50" charset="-128"/>
                <a:ea typeface="HG丸ｺﾞｼｯｸM-PRO" pitchFamily="50" charset="-128"/>
              </a:rPr>
              <a:t>第</a:t>
            </a:r>
            <a:r>
              <a:rPr lang="en-US" altLang="ja-JP" sz="2200" dirty="0">
                <a:latin typeface="HG丸ｺﾞｼｯｸM-PRO" pitchFamily="50" charset="-128"/>
                <a:ea typeface="HG丸ｺﾞｼｯｸM-PRO" pitchFamily="50" charset="-128"/>
              </a:rPr>
              <a:t>2</a:t>
            </a:r>
            <a:r>
              <a:rPr lang="ja-JP" altLang="en-US" sz="2200" dirty="0">
                <a:latin typeface="HG丸ｺﾞｼｯｸM-PRO" pitchFamily="50" charset="-128"/>
                <a:ea typeface="HG丸ｺﾞｼｯｸM-PRO" pitchFamily="50" charset="-128"/>
              </a:rPr>
              <a:t>期データヘルス計画</a:t>
            </a:r>
            <a:endParaRPr lang="en-US" altLang="ja-JP" sz="2200" dirty="0">
              <a:latin typeface="HG丸ｺﾞｼｯｸM-PRO" pitchFamily="50" charset="-128"/>
              <a:ea typeface="HG丸ｺﾞｼｯｸM-PRO" pitchFamily="50" charset="-128"/>
            </a:endParaRPr>
          </a:p>
          <a:p>
            <a:pPr algn="ctr"/>
            <a:endParaRPr lang="en-US" altLang="ja-JP" sz="2200" dirty="0">
              <a:latin typeface="HG丸ｺﾞｼｯｸM-PRO" pitchFamily="50" charset="-128"/>
              <a:ea typeface="HG丸ｺﾞｼｯｸM-PRO" pitchFamily="50" charset="-128"/>
            </a:endParaRPr>
          </a:p>
          <a:p>
            <a:pPr algn="ctr"/>
            <a:r>
              <a:rPr lang="ja-JP" altLang="en-US" sz="2200" dirty="0">
                <a:latin typeface="HG丸ｺﾞｼｯｸM-PRO" pitchFamily="50" charset="-128"/>
                <a:ea typeface="HG丸ｺﾞｼｯｸM-PRO" pitchFamily="50" charset="-128"/>
              </a:rPr>
              <a:t>中間評価報告</a:t>
            </a:r>
            <a:endParaRPr lang="en-US" altLang="ja-JP" sz="2200" dirty="0">
              <a:latin typeface="HG丸ｺﾞｼｯｸM-PRO" pitchFamily="50" charset="-128"/>
              <a:ea typeface="HG丸ｺﾞｼｯｸM-PRO" pitchFamily="50" charset="-128"/>
            </a:endParaRPr>
          </a:p>
          <a:p>
            <a:pPr algn="ctr"/>
            <a:endParaRPr lang="ja-JP" altLang="ja-JP" sz="2200" dirty="0">
              <a:latin typeface="HG丸ｺﾞｼｯｸM-PRO" pitchFamily="50" charset="-128"/>
              <a:ea typeface="HG丸ｺﾞｼｯｸM-PRO" pitchFamily="50" charset="-128"/>
            </a:endParaRPr>
          </a:p>
        </p:txBody>
      </p:sp>
      <p:pic>
        <p:nvPicPr>
          <p:cNvPr id="5" name="図 4" descr="C:\Users\智恵\Desktop\はこじろう3.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05050" y="3809975"/>
            <a:ext cx="2247900" cy="2562225"/>
          </a:xfrm>
          <a:prstGeom prst="rect">
            <a:avLst/>
          </a:prstGeom>
          <a:noFill/>
          <a:ln>
            <a:noFill/>
          </a:ln>
        </p:spPr>
      </p:pic>
      <p:sp>
        <p:nvSpPr>
          <p:cNvPr id="6" name="正方形/長方形 5"/>
          <p:cNvSpPr/>
          <p:nvPr/>
        </p:nvSpPr>
        <p:spPr>
          <a:xfrm>
            <a:off x="1836256" y="2749922"/>
            <a:ext cx="2954655" cy="369332"/>
          </a:xfrm>
          <a:prstGeom prst="rect">
            <a:avLst/>
          </a:prstGeom>
        </p:spPr>
        <p:txBody>
          <a:bodyPr wrap="none">
            <a:spAutoFit/>
          </a:bodyPr>
          <a:lstStyle/>
          <a:p>
            <a:r>
              <a:rPr lang="ja-JP" altLang="ja-JP" dirty="0">
                <a:latin typeface="HG丸ｺﾞｼｯｸM-PRO" pitchFamily="50" charset="-128"/>
                <a:ea typeface="HG丸ｺﾞｼｯｸM-PRO" pitchFamily="50" charset="-128"/>
              </a:rPr>
              <a:t>平成３０年度～</a:t>
            </a:r>
            <a:r>
              <a:rPr lang="ja-JP" altLang="en-US" dirty="0">
                <a:latin typeface="HG丸ｺﾞｼｯｸM-PRO" pitchFamily="50" charset="-128"/>
                <a:ea typeface="HG丸ｺﾞｼｯｸM-PRO" pitchFamily="50" charset="-128"/>
              </a:rPr>
              <a:t>令和</a:t>
            </a:r>
            <a:r>
              <a:rPr lang="ja-JP" altLang="ja-JP" dirty="0">
                <a:latin typeface="HG丸ｺﾞｼｯｸM-PRO" pitchFamily="50" charset="-128"/>
                <a:ea typeface="HG丸ｺﾞｼｯｸM-PRO" pitchFamily="50" charset="-128"/>
              </a:rPr>
              <a:t>５年度</a:t>
            </a:r>
          </a:p>
        </p:txBody>
      </p:sp>
      <p:sp>
        <p:nvSpPr>
          <p:cNvPr id="7" name="正方形/長方形 6"/>
          <p:cNvSpPr/>
          <p:nvPr/>
        </p:nvSpPr>
        <p:spPr>
          <a:xfrm>
            <a:off x="3015942" y="6732240"/>
            <a:ext cx="877163" cy="369332"/>
          </a:xfrm>
          <a:prstGeom prst="rect">
            <a:avLst/>
          </a:prstGeom>
        </p:spPr>
        <p:txBody>
          <a:bodyPr wrap="none">
            <a:spAutoFit/>
          </a:bodyPr>
          <a:lstStyle/>
          <a:p>
            <a:r>
              <a:rPr lang="ja-JP" altLang="ja-JP" dirty="0">
                <a:latin typeface="HG丸ｺﾞｼｯｸM-PRO" pitchFamily="50" charset="-128"/>
                <a:ea typeface="HG丸ｺﾞｼｯｸM-PRO" pitchFamily="50" charset="-128"/>
              </a:rPr>
              <a:t>箱根町</a:t>
            </a:r>
            <a:endParaRPr lang="ja-JP" altLang="en-US" dirty="0">
              <a:latin typeface="HG丸ｺﾞｼｯｸM-PRO" pitchFamily="50" charset="-128"/>
              <a:ea typeface="HG丸ｺﾞｼｯｸM-PRO" pitchFamily="50" charset="-128"/>
            </a:endParaRPr>
          </a:p>
        </p:txBody>
      </p:sp>
      <p:sp>
        <p:nvSpPr>
          <p:cNvPr id="8" name="正方形/長方形 7"/>
          <p:cNvSpPr/>
          <p:nvPr/>
        </p:nvSpPr>
        <p:spPr>
          <a:xfrm>
            <a:off x="2564904" y="7443028"/>
            <a:ext cx="1800493" cy="369332"/>
          </a:xfrm>
          <a:prstGeom prst="rect">
            <a:avLst/>
          </a:prstGeom>
        </p:spPr>
        <p:txBody>
          <a:bodyPr wrap="none">
            <a:spAutoFit/>
          </a:bodyPr>
          <a:lstStyle/>
          <a:p>
            <a:r>
              <a:rPr lang="ja-JP" altLang="en-US" dirty="0">
                <a:latin typeface="HG丸ｺﾞｼｯｸM-PRO" pitchFamily="50" charset="-128"/>
                <a:ea typeface="HG丸ｺﾞｼｯｸM-PRO" pitchFamily="50" charset="-128"/>
              </a:rPr>
              <a:t>令和３</a:t>
            </a:r>
            <a:r>
              <a:rPr lang="ja-JP" altLang="ja-JP" dirty="0">
                <a:latin typeface="HG丸ｺﾞｼｯｸM-PRO" pitchFamily="50" charset="-128"/>
                <a:ea typeface="HG丸ｺﾞｼｯｸM-PRO" pitchFamily="50" charset="-128"/>
              </a:rPr>
              <a:t>年</a:t>
            </a:r>
            <a:r>
              <a:rPr lang="ja-JP" altLang="en-US" dirty="0">
                <a:latin typeface="HG丸ｺﾞｼｯｸM-PRO" pitchFamily="50" charset="-128"/>
                <a:ea typeface="HG丸ｺﾞｼｯｸM-PRO" pitchFamily="50" charset="-128"/>
              </a:rPr>
              <a:t>１２</a:t>
            </a:r>
            <a:r>
              <a:rPr lang="ja-JP" altLang="ja-JP" dirty="0">
                <a:latin typeface="HG丸ｺﾞｼｯｸM-PRO" pitchFamily="50" charset="-128"/>
                <a:ea typeface="HG丸ｺﾞｼｯｸM-PRO" pitchFamily="50" charset="-128"/>
              </a:rPr>
              <a:t>月</a:t>
            </a:r>
            <a:endParaRPr lang="ja-JP" altLang="en-US" dirty="0">
              <a:latin typeface="HG丸ｺﾞｼｯｸM-PRO" pitchFamily="50" charset="-128"/>
              <a:ea typeface="HG丸ｺﾞｼｯｸM-PRO" pitchFamily="50" charset="-128"/>
            </a:endParaRPr>
          </a:p>
        </p:txBody>
      </p:sp>
    </p:spTree>
    <p:extLst>
      <p:ext uri="{BB962C8B-B14F-4D97-AF65-F5344CB8AC3E}">
        <p14:creationId xmlns:p14="http://schemas.microsoft.com/office/powerpoint/2010/main" val="5543153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a:extLst>
              <a:ext uri="{FF2B5EF4-FFF2-40B4-BE49-F238E27FC236}">
                <a16:creationId xmlns:a16="http://schemas.microsoft.com/office/drawing/2014/main" id="{57E35488-9EC5-45EB-B8E8-FAC58719BD8D}"/>
              </a:ext>
            </a:extLst>
          </p:cNvPr>
          <p:cNvSpPr>
            <a:spLocks noGrp="1"/>
          </p:cNvSpPr>
          <p:nvPr>
            <p:ph type="ftr" sz="quarter" idx="11"/>
          </p:nvPr>
        </p:nvSpPr>
        <p:spPr/>
        <p:txBody>
          <a:bodyPr/>
          <a:lstStyle/>
          <a:p>
            <a:r>
              <a:rPr kumimoji="1" lang="ja-JP" altLang="en-US" dirty="0"/>
              <a:t>－７－</a:t>
            </a:r>
          </a:p>
        </p:txBody>
      </p:sp>
      <p:pic>
        <p:nvPicPr>
          <p:cNvPr id="7" name="図 6">
            <a:extLst>
              <a:ext uri="{FF2B5EF4-FFF2-40B4-BE49-F238E27FC236}">
                <a16:creationId xmlns:a16="http://schemas.microsoft.com/office/drawing/2014/main" id="{9F9CC89D-B4E1-4503-9F21-5310AEF8F773}"/>
              </a:ext>
            </a:extLst>
          </p:cNvPr>
          <p:cNvPicPr>
            <a:picLocks noChangeAspect="1"/>
          </p:cNvPicPr>
          <p:nvPr/>
        </p:nvPicPr>
        <p:blipFill>
          <a:blip r:embed="rId2"/>
          <a:stretch>
            <a:fillRect/>
          </a:stretch>
        </p:blipFill>
        <p:spPr>
          <a:xfrm>
            <a:off x="245973" y="1607809"/>
            <a:ext cx="3018834" cy="1779662"/>
          </a:xfrm>
          <a:prstGeom prst="rect">
            <a:avLst/>
          </a:prstGeom>
        </p:spPr>
      </p:pic>
      <p:pic>
        <p:nvPicPr>
          <p:cNvPr id="8" name="図 7">
            <a:extLst>
              <a:ext uri="{FF2B5EF4-FFF2-40B4-BE49-F238E27FC236}">
                <a16:creationId xmlns:a16="http://schemas.microsoft.com/office/drawing/2014/main" id="{9C58DC73-2864-46AF-A68C-5C7F66524E1F}"/>
              </a:ext>
            </a:extLst>
          </p:cNvPr>
          <p:cNvPicPr>
            <a:picLocks noChangeAspect="1"/>
          </p:cNvPicPr>
          <p:nvPr/>
        </p:nvPicPr>
        <p:blipFill>
          <a:blip r:embed="rId3"/>
          <a:stretch>
            <a:fillRect/>
          </a:stretch>
        </p:blipFill>
        <p:spPr>
          <a:xfrm>
            <a:off x="609228" y="3430623"/>
            <a:ext cx="2171700" cy="1861457"/>
          </a:xfrm>
          <a:prstGeom prst="rect">
            <a:avLst/>
          </a:prstGeom>
        </p:spPr>
      </p:pic>
      <p:sp>
        <p:nvSpPr>
          <p:cNvPr id="10" name="正方形/長方形 9">
            <a:extLst>
              <a:ext uri="{FF2B5EF4-FFF2-40B4-BE49-F238E27FC236}">
                <a16:creationId xmlns:a16="http://schemas.microsoft.com/office/drawing/2014/main" id="{DECC8A4D-8AB3-4072-93ED-6F89CA9C150F}"/>
              </a:ext>
            </a:extLst>
          </p:cNvPr>
          <p:cNvSpPr/>
          <p:nvPr/>
        </p:nvSpPr>
        <p:spPr>
          <a:xfrm>
            <a:off x="245973" y="365022"/>
            <a:ext cx="6203007" cy="276999"/>
          </a:xfrm>
          <a:prstGeom prst="rect">
            <a:avLst/>
          </a:prstGeom>
        </p:spPr>
        <p:txBody>
          <a:bodyPr wrap="square">
            <a:spAutoFit/>
          </a:bodyPr>
          <a:lstStyle/>
          <a:p>
            <a:pPr algn="just"/>
            <a:r>
              <a:rPr lang="ja-JP" altLang="en-US" sz="1200" dirty="0">
                <a:latin typeface="HG丸ｺﾞｼｯｸM-PRO" pitchFamily="50" charset="-128"/>
                <a:ea typeface="HG丸ｺﾞｼｯｸM-PRO" pitchFamily="50" charset="-128"/>
              </a:rPr>
              <a:t>（７）　特定健康診査の結果における有所見割合（平成</a:t>
            </a:r>
            <a:r>
              <a:rPr lang="en-US" altLang="ja-JP" sz="1200" dirty="0">
                <a:latin typeface="HG丸ｺﾞｼｯｸM-PRO" pitchFamily="50" charset="-128"/>
                <a:ea typeface="HG丸ｺﾞｼｯｸM-PRO" pitchFamily="50" charset="-128"/>
              </a:rPr>
              <a:t>30</a:t>
            </a:r>
            <a:r>
              <a:rPr lang="ja-JP" altLang="en-US" sz="1200" dirty="0">
                <a:latin typeface="HG丸ｺﾞｼｯｸM-PRO" pitchFamily="50" charset="-128"/>
                <a:ea typeface="HG丸ｺﾞｼｯｸM-PRO" pitchFamily="50" charset="-128"/>
              </a:rPr>
              <a:t>年度）</a:t>
            </a:r>
          </a:p>
        </p:txBody>
      </p:sp>
      <p:pic>
        <p:nvPicPr>
          <p:cNvPr id="11" name="図 10">
            <a:extLst>
              <a:ext uri="{FF2B5EF4-FFF2-40B4-BE49-F238E27FC236}">
                <a16:creationId xmlns:a16="http://schemas.microsoft.com/office/drawing/2014/main" id="{FC0284A7-65AF-4894-8775-284B434ABB9D}"/>
              </a:ext>
            </a:extLst>
          </p:cNvPr>
          <p:cNvPicPr>
            <a:picLocks noChangeAspect="1"/>
          </p:cNvPicPr>
          <p:nvPr/>
        </p:nvPicPr>
        <p:blipFill>
          <a:blip r:embed="rId4"/>
          <a:stretch>
            <a:fillRect/>
          </a:stretch>
        </p:blipFill>
        <p:spPr>
          <a:xfrm>
            <a:off x="3978732" y="3419872"/>
            <a:ext cx="2188136" cy="1861456"/>
          </a:xfrm>
          <a:prstGeom prst="rect">
            <a:avLst/>
          </a:prstGeom>
        </p:spPr>
      </p:pic>
      <p:pic>
        <p:nvPicPr>
          <p:cNvPr id="12" name="図 11">
            <a:extLst>
              <a:ext uri="{FF2B5EF4-FFF2-40B4-BE49-F238E27FC236}">
                <a16:creationId xmlns:a16="http://schemas.microsoft.com/office/drawing/2014/main" id="{C4021811-7BBD-440D-86E7-113F4C8D2506}"/>
              </a:ext>
            </a:extLst>
          </p:cNvPr>
          <p:cNvPicPr>
            <a:picLocks noChangeAspect="1"/>
          </p:cNvPicPr>
          <p:nvPr/>
        </p:nvPicPr>
        <p:blipFill>
          <a:blip r:embed="rId5"/>
          <a:stretch>
            <a:fillRect/>
          </a:stretch>
        </p:blipFill>
        <p:spPr>
          <a:xfrm>
            <a:off x="3393965" y="1607809"/>
            <a:ext cx="3075821" cy="1766961"/>
          </a:xfrm>
          <a:prstGeom prst="rect">
            <a:avLst/>
          </a:prstGeom>
        </p:spPr>
      </p:pic>
      <p:sp>
        <p:nvSpPr>
          <p:cNvPr id="13" name="正方形/長方形 12">
            <a:extLst>
              <a:ext uri="{FF2B5EF4-FFF2-40B4-BE49-F238E27FC236}">
                <a16:creationId xmlns:a16="http://schemas.microsoft.com/office/drawing/2014/main" id="{7AC103DC-2BDB-44BE-899E-8095D682AEAA}"/>
              </a:ext>
            </a:extLst>
          </p:cNvPr>
          <p:cNvSpPr/>
          <p:nvPr/>
        </p:nvSpPr>
        <p:spPr>
          <a:xfrm>
            <a:off x="776481" y="732679"/>
            <a:ext cx="5760640" cy="646331"/>
          </a:xfrm>
          <a:prstGeom prst="rect">
            <a:avLst/>
          </a:prstGeom>
        </p:spPr>
        <p:txBody>
          <a:bodyPr wrap="square">
            <a:spAutoFit/>
          </a:bodyPr>
          <a:lstStyle/>
          <a:p>
            <a:pPr algn="just"/>
            <a:r>
              <a:rPr lang="ja-JP" altLang="en-US" sz="1200" dirty="0">
                <a:latin typeface="HG丸ｺﾞｼｯｸM-PRO" pitchFamily="50" charset="-128"/>
                <a:ea typeface="HG丸ｺﾞｼｯｸM-PRO" pitchFamily="50" charset="-128"/>
              </a:rPr>
              <a:t>　有所見割合では、各項目の全体割合のうち、収縮期血圧</a:t>
            </a:r>
            <a:r>
              <a:rPr lang="en-US" altLang="ja-JP" sz="1200" dirty="0">
                <a:latin typeface="HG丸ｺﾞｼｯｸM-PRO" pitchFamily="50" charset="-128"/>
                <a:ea typeface="HG丸ｺﾞｼｯｸM-PRO" pitchFamily="50" charset="-128"/>
              </a:rPr>
              <a:t>4.3</a:t>
            </a:r>
            <a:r>
              <a:rPr lang="ja-JP" altLang="en-US" sz="1200" dirty="0">
                <a:latin typeface="HG丸ｺﾞｼｯｸM-PRO" pitchFamily="50" charset="-128"/>
                <a:ea typeface="HG丸ｺﾞｼｯｸM-PRO" pitchFamily="50" charset="-128"/>
              </a:rPr>
              <a:t>％、拡張期血圧</a:t>
            </a:r>
            <a:r>
              <a:rPr lang="en-US" altLang="ja-JP" sz="1200" dirty="0">
                <a:latin typeface="HG丸ｺﾞｼｯｸM-PRO" pitchFamily="50" charset="-128"/>
                <a:ea typeface="HG丸ｺﾞｼｯｸM-PRO" pitchFamily="50" charset="-128"/>
              </a:rPr>
              <a:t>2.0</a:t>
            </a:r>
            <a:r>
              <a:rPr lang="ja-JP" altLang="en-US" sz="1200" dirty="0">
                <a:latin typeface="HG丸ｺﾞｼｯｸM-PRO" pitchFamily="50" charset="-128"/>
                <a:ea typeface="HG丸ｺﾞｼｯｸM-PRO" pitchFamily="50" charset="-128"/>
              </a:rPr>
              <a:t>％、空腹時血糖</a:t>
            </a:r>
            <a:r>
              <a:rPr lang="en-US" altLang="ja-JP" sz="1200" dirty="0">
                <a:latin typeface="HG丸ｺﾞｼｯｸM-PRO" pitchFamily="50" charset="-128"/>
                <a:ea typeface="HG丸ｺﾞｼｯｸM-PRO" pitchFamily="50" charset="-128"/>
              </a:rPr>
              <a:t>1.6</a:t>
            </a:r>
            <a:r>
              <a:rPr lang="ja-JP" altLang="en-US" sz="1200" dirty="0">
                <a:latin typeface="HG丸ｺﾞｼｯｸM-PRO" pitchFamily="50" charset="-128"/>
                <a:ea typeface="HG丸ｺﾞｼｯｸM-PRO" pitchFamily="50" charset="-128"/>
              </a:rPr>
              <a:t>％、</a:t>
            </a:r>
            <a:r>
              <a:rPr lang="en-US" altLang="ja-JP" sz="1200" dirty="0">
                <a:latin typeface="HG丸ｺﾞｼｯｸM-PRO" pitchFamily="50" charset="-128"/>
                <a:ea typeface="HG丸ｺﾞｼｯｸM-PRO" pitchFamily="50" charset="-128"/>
              </a:rPr>
              <a:t>HbA1c0.8</a:t>
            </a:r>
            <a:r>
              <a:rPr lang="ja-JP" altLang="en-US" sz="1200" dirty="0">
                <a:latin typeface="HG丸ｺﾞｼｯｸM-PRO" pitchFamily="50" charset="-128"/>
                <a:ea typeface="HG丸ｺﾞｼｯｸM-PRO" pitchFamily="50" charset="-128"/>
              </a:rPr>
              <a:t>％、中性脂肪</a:t>
            </a:r>
            <a:r>
              <a:rPr lang="en-US" altLang="ja-JP" sz="1200" dirty="0">
                <a:latin typeface="HG丸ｺﾞｼｯｸM-PRO" pitchFamily="50" charset="-128"/>
                <a:ea typeface="HG丸ｺﾞｼｯｸM-PRO" pitchFamily="50" charset="-128"/>
              </a:rPr>
              <a:t>0.8</a:t>
            </a:r>
            <a:r>
              <a:rPr lang="ja-JP" altLang="en-US" sz="1200" dirty="0">
                <a:latin typeface="HG丸ｺﾞｼｯｸM-PRO" pitchFamily="50" charset="-128"/>
                <a:ea typeface="HG丸ｺﾞｼｯｸM-PRO" pitchFamily="50" charset="-128"/>
              </a:rPr>
              <a:t>％、</a:t>
            </a:r>
            <a:r>
              <a:rPr lang="en-US" altLang="ja-JP" sz="1200" dirty="0">
                <a:latin typeface="HG丸ｺﾞｼｯｸM-PRO" pitchFamily="50" charset="-128"/>
                <a:ea typeface="HG丸ｺﾞｼｯｸM-PRO" pitchFamily="50" charset="-128"/>
              </a:rPr>
              <a:t>LDL</a:t>
            </a:r>
            <a:r>
              <a:rPr lang="ja-JP" altLang="en-US" sz="1200" dirty="0">
                <a:latin typeface="HG丸ｺﾞｼｯｸM-PRO" pitchFamily="50" charset="-128"/>
                <a:ea typeface="HG丸ｺﾞｼｯｸM-PRO" pitchFamily="50" charset="-128"/>
              </a:rPr>
              <a:t>コレステロール</a:t>
            </a:r>
            <a:r>
              <a:rPr lang="en-US" altLang="ja-JP" sz="1200" dirty="0">
                <a:latin typeface="HG丸ｺﾞｼｯｸM-PRO" pitchFamily="50" charset="-128"/>
                <a:ea typeface="HG丸ｺﾞｼｯｸM-PRO" pitchFamily="50" charset="-128"/>
              </a:rPr>
              <a:t>6.3</a:t>
            </a:r>
            <a:r>
              <a:rPr lang="ja-JP" altLang="en-US" sz="1200" dirty="0">
                <a:latin typeface="HG丸ｺﾞｼｯｸM-PRO" pitchFamily="50" charset="-128"/>
                <a:ea typeface="HG丸ｺﾞｼｯｸM-PRO" pitchFamily="50" charset="-128"/>
              </a:rPr>
              <a:t>％が即受診レベルの該当者となっています。</a:t>
            </a:r>
          </a:p>
        </p:txBody>
      </p:sp>
      <p:pic>
        <p:nvPicPr>
          <p:cNvPr id="14" name="図 13">
            <a:extLst>
              <a:ext uri="{FF2B5EF4-FFF2-40B4-BE49-F238E27FC236}">
                <a16:creationId xmlns:a16="http://schemas.microsoft.com/office/drawing/2014/main" id="{025433C1-ACEF-4AAB-BC92-B06045979621}"/>
              </a:ext>
            </a:extLst>
          </p:cNvPr>
          <p:cNvPicPr>
            <a:picLocks noChangeAspect="1"/>
          </p:cNvPicPr>
          <p:nvPr/>
        </p:nvPicPr>
        <p:blipFill>
          <a:blip r:embed="rId6"/>
          <a:stretch>
            <a:fillRect/>
          </a:stretch>
        </p:blipFill>
        <p:spPr>
          <a:xfrm>
            <a:off x="3539832" y="5207593"/>
            <a:ext cx="2997289" cy="1721847"/>
          </a:xfrm>
          <a:prstGeom prst="rect">
            <a:avLst/>
          </a:prstGeom>
        </p:spPr>
      </p:pic>
      <p:pic>
        <p:nvPicPr>
          <p:cNvPr id="15" name="図 14">
            <a:extLst>
              <a:ext uri="{FF2B5EF4-FFF2-40B4-BE49-F238E27FC236}">
                <a16:creationId xmlns:a16="http://schemas.microsoft.com/office/drawing/2014/main" id="{A1910C43-D1E4-4B70-8F13-95B11128C690}"/>
              </a:ext>
            </a:extLst>
          </p:cNvPr>
          <p:cNvPicPr>
            <a:picLocks noChangeAspect="1"/>
          </p:cNvPicPr>
          <p:nvPr/>
        </p:nvPicPr>
        <p:blipFill>
          <a:blip r:embed="rId7"/>
          <a:stretch>
            <a:fillRect/>
          </a:stretch>
        </p:blipFill>
        <p:spPr>
          <a:xfrm>
            <a:off x="286629" y="5207593"/>
            <a:ext cx="2997289" cy="1766961"/>
          </a:xfrm>
          <a:prstGeom prst="rect">
            <a:avLst/>
          </a:prstGeom>
        </p:spPr>
      </p:pic>
      <p:pic>
        <p:nvPicPr>
          <p:cNvPr id="16" name="図 15">
            <a:extLst>
              <a:ext uri="{FF2B5EF4-FFF2-40B4-BE49-F238E27FC236}">
                <a16:creationId xmlns:a16="http://schemas.microsoft.com/office/drawing/2014/main" id="{99D68738-5658-4391-9192-8EF7CE1542E0}"/>
              </a:ext>
            </a:extLst>
          </p:cNvPr>
          <p:cNvPicPr>
            <a:picLocks noChangeAspect="1"/>
          </p:cNvPicPr>
          <p:nvPr/>
        </p:nvPicPr>
        <p:blipFill>
          <a:blip r:embed="rId8"/>
          <a:stretch>
            <a:fillRect/>
          </a:stretch>
        </p:blipFill>
        <p:spPr>
          <a:xfrm>
            <a:off x="4077072" y="6959015"/>
            <a:ext cx="2214546" cy="1861457"/>
          </a:xfrm>
          <a:prstGeom prst="rect">
            <a:avLst/>
          </a:prstGeom>
        </p:spPr>
      </p:pic>
      <p:pic>
        <p:nvPicPr>
          <p:cNvPr id="17" name="図 16">
            <a:extLst>
              <a:ext uri="{FF2B5EF4-FFF2-40B4-BE49-F238E27FC236}">
                <a16:creationId xmlns:a16="http://schemas.microsoft.com/office/drawing/2014/main" id="{EF8C85FA-3657-4B7F-BCC3-BF0D931C8161}"/>
              </a:ext>
            </a:extLst>
          </p:cNvPr>
          <p:cNvPicPr>
            <a:picLocks noChangeAspect="1"/>
          </p:cNvPicPr>
          <p:nvPr/>
        </p:nvPicPr>
        <p:blipFill>
          <a:blip r:embed="rId9"/>
          <a:stretch>
            <a:fillRect/>
          </a:stretch>
        </p:blipFill>
        <p:spPr>
          <a:xfrm>
            <a:off x="641821" y="6999316"/>
            <a:ext cx="2089932" cy="1779662"/>
          </a:xfrm>
          <a:prstGeom prst="rect">
            <a:avLst/>
          </a:prstGeom>
        </p:spPr>
      </p:pic>
    </p:spTree>
    <p:extLst>
      <p:ext uri="{BB962C8B-B14F-4D97-AF65-F5344CB8AC3E}">
        <p14:creationId xmlns:p14="http://schemas.microsoft.com/office/powerpoint/2010/main" val="4185805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a:extLst>
              <a:ext uri="{FF2B5EF4-FFF2-40B4-BE49-F238E27FC236}">
                <a16:creationId xmlns:a16="http://schemas.microsoft.com/office/drawing/2014/main" id="{A94FD6AB-7552-4870-AA3D-368CE8DCD530}"/>
              </a:ext>
            </a:extLst>
          </p:cNvPr>
          <p:cNvSpPr>
            <a:spLocks noGrp="1"/>
          </p:cNvSpPr>
          <p:nvPr>
            <p:ph type="ftr" sz="quarter" idx="11"/>
          </p:nvPr>
        </p:nvSpPr>
        <p:spPr/>
        <p:txBody>
          <a:bodyPr/>
          <a:lstStyle/>
          <a:p>
            <a:r>
              <a:rPr kumimoji="1" lang="ja-JP" altLang="en-US" dirty="0"/>
              <a:t>－８－</a:t>
            </a:r>
          </a:p>
        </p:txBody>
      </p:sp>
      <p:sp>
        <p:nvSpPr>
          <p:cNvPr id="5" name="正方形/長方形 4">
            <a:extLst>
              <a:ext uri="{FF2B5EF4-FFF2-40B4-BE49-F238E27FC236}">
                <a16:creationId xmlns:a16="http://schemas.microsoft.com/office/drawing/2014/main" id="{255FED80-F0EF-4BD0-8868-D6B53D3AE683}"/>
              </a:ext>
            </a:extLst>
          </p:cNvPr>
          <p:cNvSpPr/>
          <p:nvPr/>
        </p:nvSpPr>
        <p:spPr>
          <a:xfrm>
            <a:off x="255871" y="3543350"/>
            <a:ext cx="4174558" cy="276999"/>
          </a:xfrm>
          <a:prstGeom prst="rect">
            <a:avLst/>
          </a:prstGeom>
        </p:spPr>
        <p:txBody>
          <a:bodyPr wrap="square">
            <a:spAutoFit/>
          </a:bodyPr>
          <a:lstStyle/>
          <a:p>
            <a:pPr algn="just"/>
            <a:r>
              <a:rPr lang="ja-JP" altLang="en-US" sz="1200" dirty="0">
                <a:latin typeface="HG丸ｺﾞｼｯｸM-PRO" pitchFamily="50" charset="-128"/>
                <a:ea typeface="HG丸ｺﾞｼｯｸM-PRO" pitchFamily="50" charset="-128"/>
              </a:rPr>
              <a:t>（</a:t>
            </a:r>
            <a:r>
              <a:rPr lang="en-US" altLang="ja-JP" sz="1200" dirty="0">
                <a:latin typeface="HG丸ｺﾞｼｯｸM-PRO" pitchFamily="50" charset="-128"/>
                <a:ea typeface="HG丸ｺﾞｼｯｸM-PRO" pitchFamily="50" charset="-128"/>
              </a:rPr>
              <a:t>8</a:t>
            </a:r>
            <a:r>
              <a:rPr lang="ja-JP" altLang="en-US" sz="1200" dirty="0">
                <a:latin typeface="HG丸ｺﾞｼｯｸM-PRO" pitchFamily="50" charset="-128"/>
                <a:ea typeface="HG丸ｺﾞｼｯｸM-PRO" pitchFamily="50" charset="-128"/>
              </a:rPr>
              <a:t>）　医療費の推移</a:t>
            </a:r>
          </a:p>
        </p:txBody>
      </p:sp>
      <p:pic>
        <p:nvPicPr>
          <p:cNvPr id="7" name="図 6">
            <a:extLst>
              <a:ext uri="{FF2B5EF4-FFF2-40B4-BE49-F238E27FC236}">
                <a16:creationId xmlns:a16="http://schemas.microsoft.com/office/drawing/2014/main" id="{E63E5821-5C12-4791-8F43-BEECC1F8E4A1}"/>
              </a:ext>
            </a:extLst>
          </p:cNvPr>
          <p:cNvPicPr>
            <a:picLocks noChangeAspect="1"/>
          </p:cNvPicPr>
          <p:nvPr/>
        </p:nvPicPr>
        <p:blipFill>
          <a:blip r:embed="rId2"/>
          <a:stretch>
            <a:fillRect/>
          </a:stretch>
        </p:blipFill>
        <p:spPr>
          <a:xfrm>
            <a:off x="1196752" y="5796136"/>
            <a:ext cx="4608512" cy="2770011"/>
          </a:xfrm>
          <a:prstGeom prst="rect">
            <a:avLst/>
          </a:prstGeom>
        </p:spPr>
      </p:pic>
      <p:sp>
        <p:nvSpPr>
          <p:cNvPr id="8" name="正方形/長方形 7">
            <a:extLst>
              <a:ext uri="{FF2B5EF4-FFF2-40B4-BE49-F238E27FC236}">
                <a16:creationId xmlns:a16="http://schemas.microsoft.com/office/drawing/2014/main" id="{528ED2E3-351B-4BB6-AA21-E0FF40CDCD52}"/>
              </a:ext>
            </a:extLst>
          </p:cNvPr>
          <p:cNvSpPr/>
          <p:nvPr/>
        </p:nvSpPr>
        <p:spPr>
          <a:xfrm>
            <a:off x="548679" y="3855409"/>
            <a:ext cx="5760640" cy="461665"/>
          </a:xfrm>
          <a:prstGeom prst="rect">
            <a:avLst/>
          </a:prstGeom>
        </p:spPr>
        <p:txBody>
          <a:bodyPr wrap="square">
            <a:spAutoFit/>
          </a:bodyPr>
          <a:lstStyle/>
          <a:p>
            <a:pPr algn="just"/>
            <a:r>
              <a:rPr lang="ja-JP" altLang="en-US" sz="1200" dirty="0">
                <a:latin typeface="HG丸ｺﾞｼｯｸM-PRO" pitchFamily="50" charset="-128"/>
                <a:ea typeface="HG丸ｺﾞｼｯｸM-PRO" pitchFamily="50" charset="-128"/>
              </a:rPr>
              <a:t>　</a:t>
            </a:r>
            <a:r>
              <a:rPr lang="ja-JP" altLang="en-US" sz="1200" dirty="0">
                <a:solidFill>
                  <a:srgbClr val="FF0000"/>
                </a:solidFill>
                <a:latin typeface="HG丸ｺﾞｼｯｸM-PRO" pitchFamily="50" charset="-128"/>
                <a:ea typeface="HG丸ｺﾞｼｯｸM-PRO" pitchFamily="50" charset="-128"/>
              </a:rPr>
              <a:t>国民健康保険の被保険者は年々減少していますが、医療の高度化、被保険者の高齢化により、１人当たりの医療費は増加傾向にあります。</a:t>
            </a:r>
          </a:p>
        </p:txBody>
      </p:sp>
      <p:pic>
        <p:nvPicPr>
          <p:cNvPr id="9" name="図 8">
            <a:extLst>
              <a:ext uri="{FF2B5EF4-FFF2-40B4-BE49-F238E27FC236}">
                <a16:creationId xmlns:a16="http://schemas.microsoft.com/office/drawing/2014/main" id="{481377B1-ACE5-4BEE-BB6D-23410306B046}"/>
              </a:ext>
            </a:extLst>
          </p:cNvPr>
          <p:cNvPicPr>
            <a:picLocks noChangeAspect="1"/>
          </p:cNvPicPr>
          <p:nvPr/>
        </p:nvPicPr>
        <p:blipFill>
          <a:blip r:embed="rId3"/>
          <a:stretch>
            <a:fillRect/>
          </a:stretch>
        </p:blipFill>
        <p:spPr>
          <a:xfrm>
            <a:off x="157162" y="4482062"/>
            <a:ext cx="6543675" cy="1243955"/>
          </a:xfrm>
          <a:prstGeom prst="rect">
            <a:avLst/>
          </a:prstGeom>
        </p:spPr>
      </p:pic>
      <p:pic>
        <p:nvPicPr>
          <p:cNvPr id="11" name="図 10">
            <a:extLst>
              <a:ext uri="{FF2B5EF4-FFF2-40B4-BE49-F238E27FC236}">
                <a16:creationId xmlns:a16="http://schemas.microsoft.com/office/drawing/2014/main" id="{A02F5F0F-320C-4E88-A15F-37D4B3557FAA}"/>
              </a:ext>
            </a:extLst>
          </p:cNvPr>
          <p:cNvPicPr>
            <a:picLocks noChangeAspect="1"/>
          </p:cNvPicPr>
          <p:nvPr/>
        </p:nvPicPr>
        <p:blipFill>
          <a:blip r:embed="rId4"/>
          <a:stretch>
            <a:fillRect/>
          </a:stretch>
        </p:blipFill>
        <p:spPr>
          <a:xfrm>
            <a:off x="3501008" y="100753"/>
            <a:ext cx="3199829" cy="1651258"/>
          </a:xfrm>
          <a:prstGeom prst="rect">
            <a:avLst/>
          </a:prstGeom>
        </p:spPr>
      </p:pic>
      <p:pic>
        <p:nvPicPr>
          <p:cNvPr id="12" name="図 11">
            <a:extLst>
              <a:ext uri="{FF2B5EF4-FFF2-40B4-BE49-F238E27FC236}">
                <a16:creationId xmlns:a16="http://schemas.microsoft.com/office/drawing/2014/main" id="{1EDB0AF5-0F99-4482-8823-2162A3DFAD8B}"/>
              </a:ext>
            </a:extLst>
          </p:cNvPr>
          <p:cNvPicPr>
            <a:picLocks noChangeAspect="1"/>
          </p:cNvPicPr>
          <p:nvPr/>
        </p:nvPicPr>
        <p:blipFill>
          <a:blip r:embed="rId5"/>
          <a:stretch>
            <a:fillRect/>
          </a:stretch>
        </p:blipFill>
        <p:spPr>
          <a:xfrm>
            <a:off x="4485812" y="1787071"/>
            <a:ext cx="2038132" cy="1674788"/>
          </a:xfrm>
          <a:prstGeom prst="rect">
            <a:avLst/>
          </a:prstGeom>
        </p:spPr>
      </p:pic>
      <p:pic>
        <p:nvPicPr>
          <p:cNvPr id="13" name="図 12">
            <a:extLst>
              <a:ext uri="{FF2B5EF4-FFF2-40B4-BE49-F238E27FC236}">
                <a16:creationId xmlns:a16="http://schemas.microsoft.com/office/drawing/2014/main" id="{9229B059-AEF1-4891-A838-032487D52708}"/>
              </a:ext>
            </a:extLst>
          </p:cNvPr>
          <p:cNvPicPr>
            <a:picLocks noChangeAspect="1"/>
          </p:cNvPicPr>
          <p:nvPr/>
        </p:nvPicPr>
        <p:blipFill>
          <a:blip r:embed="rId6"/>
          <a:stretch>
            <a:fillRect/>
          </a:stretch>
        </p:blipFill>
        <p:spPr>
          <a:xfrm>
            <a:off x="255871" y="121575"/>
            <a:ext cx="2957105" cy="1641447"/>
          </a:xfrm>
          <a:prstGeom prst="rect">
            <a:avLst/>
          </a:prstGeom>
        </p:spPr>
      </p:pic>
      <p:pic>
        <p:nvPicPr>
          <p:cNvPr id="14" name="図 13">
            <a:extLst>
              <a:ext uri="{FF2B5EF4-FFF2-40B4-BE49-F238E27FC236}">
                <a16:creationId xmlns:a16="http://schemas.microsoft.com/office/drawing/2014/main" id="{81D138F9-9FF0-410A-9548-C98F9BD121FE}"/>
              </a:ext>
            </a:extLst>
          </p:cNvPr>
          <p:cNvPicPr>
            <a:picLocks noChangeAspect="1"/>
          </p:cNvPicPr>
          <p:nvPr/>
        </p:nvPicPr>
        <p:blipFill>
          <a:blip r:embed="rId7"/>
          <a:stretch>
            <a:fillRect/>
          </a:stretch>
        </p:blipFill>
        <p:spPr>
          <a:xfrm>
            <a:off x="733191" y="1763022"/>
            <a:ext cx="2002464" cy="1674788"/>
          </a:xfrm>
          <a:prstGeom prst="rect">
            <a:avLst/>
          </a:prstGeom>
        </p:spPr>
      </p:pic>
    </p:spTree>
    <p:extLst>
      <p:ext uri="{BB962C8B-B14F-4D97-AF65-F5344CB8AC3E}">
        <p14:creationId xmlns:p14="http://schemas.microsoft.com/office/powerpoint/2010/main" val="2389098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a:extLst>
              <a:ext uri="{FF2B5EF4-FFF2-40B4-BE49-F238E27FC236}">
                <a16:creationId xmlns:a16="http://schemas.microsoft.com/office/drawing/2014/main" id="{7182D6F8-1B56-418B-8C91-2FD81731CA2E}"/>
              </a:ext>
            </a:extLst>
          </p:cNvPr>
          <p:cNvSpPr>
            <a:spLocks noGrp="1"/>
          </p:cNvSpPr>
          <p:nvPr>
            <p:ph type="ftr" sz="quarter" idx="11"/>
          </p:nvPr>
        </p:nvSpPr>
        <p:spPr/>
        <p:txBody>
          <a:bodyPr/>
          <a:lstStyle/>
          <a:p>
            <a:r>
              <a:rPr kumimoji="1" lang="ja-JP" altLang="en-US" dirty="0"/>
              <a:t>－９－</a:t>
            </a:r>
          </a:p>
        </p:txBody>
      </p:sp>
      <p:sp>
        <p:nvSpPr>
          <p:cNvPr id="5" name="正方形/長方形 4">
            <a:extLst>
              <a:ext uri="{FF2B5EF4-FFF2-40B4-BE49-F238E27FC236}">
                <a16:creationId xmlns:a16="http://schemas.microsoft.com/office/drawing/2014/main" id="{8C800169-63D3-472F-BAAF-4801A864E185}"/>
              </a:ext>
            </a:extLst>
          </p:cNvPr>
          <p:cNvSpPr/>
          <p:nvPr/>
        </p:nvSpPr>
        <p:spPr>
          <a:xfrm>
            <a:off x="373694" y="876414"/>
            <a:ext cx="4174558" cy="276999"/>
          </a:xfrm>
          <a:prstGeom prst="rect">
            <a:avLst/>
          </a:prstGeom>
        </p:spPr>
        <p:txBody>
          <a:bodyPr wrap="square">
            <a:spAutoFit/>
          </a:bodyPr>
          <a:lstStyle/>
          <a:p>
            <a:pPr algn="just"/>
            <a:r>
              <a:rPr lang="ja-JP" altLang="en-US" sz="1200" dirty="0">
                <a:latin typeface="HG丸ｺﾞｼｯｸM-PRO" pitchFamily="50" charset="-128"/>
                <a:ea typeface="HG丸ｺﾞｼｯｸM-PRO" pitchFamily="50" charset="-128"/>
              </a:rPr>
              <a:t>（</a:t>
            </a:r>
            <a:r>
              <a:rPr lang="en-US" altLang="ja-JP" sz="1200" dirty="0">
                <a:latin typeface="HG丸ｺﾞｼｯｸM-PRO" pitchFamily="50" charset="-128"/>
                <a:ea typeface="HG丸ｺﾞｼｯｸM-PRO" pitchFamily="50" charset="-128"/>
              </a:rPr>
              <a:t>9</a:t>
            </a:r>
            <a:r>
              <a:rPr lang="ja-JP" altLang="en-US" sz="1200" dirty="0">
                <a:latin typeface="HG丸ｺﾞｼｯｸM-PRO" pitchFamily="50" charset="-128"/>
                <a:ea typeface="HG丸ｺﾞｼｯｸM-PRO" pitchFamily="50" charset="-128"/>
              </a:rPr>
              <a:t>）　介護保険の状況</a:t>
            </a:r>
          </a:p>
        </p:txBody>
      </p:sp>
      <p:pic>
        <p:nvPicPr>
          <p:cNvPr id="7" name="図 6">
            <a:extLst>
              <a:ext uri="{FF2B5EF4-FFF2-40B4-BE49-F238E27FC236}">
                <a16:creationId xmlns:a16="http://schemas.microsoft.com/office/drawing/2014/main" id="{8331A660-7E69-4AF1-9D05-AD7760CC620E}"/>
              </a:ext>
            </a:extLst>
          </p:cNvPr>
          <p:cNvPicPr>
            <a:picLocks noChangeAspect="1"/>
          </p:cNvPicPr>
          <p:nvPr/>
        </p:nvPicPr>
        <p:blipFill>
          <a:blip r:embed="rId2"/>
          <a:stretch>
            <a:fillRect/>
          </a:stretch>
        </p:blipFill>
        <p:spPr>
          <a:xfrm>
            <a:off x="303957" y="2339752"/>
            <a:ext cx="6310497" cy="3736627"/>
          </a:xfrm>
          <a:prstGeom prst="rect">
            <a:avLst/>
          </a:prstGeom>
        </p:spPr>
      </p:pic>
      <p:sp>
        <p:nvSpPr>
          <p:cNvPr id="8" name="正方形/長方形 7">
            <a:extLst>
              <a:ext uri="{FF2B5EF4-FFF2-40B4-BE49-F238E27FC236}">
                <a16:creationId xmlns:a16="http://schemas.microsoft.com/office/drawing/2014/main" id="{DF512E34-6F5B-49B7-8088-58BFF43B9F4F}"/>
              </a:ext>
            </a:extLst>
          </p:cNvPr>
          <p:cNvSpPr/>
          <p:nvPr/>
        </p:nvSpPr>
        <p:spPr>
          <a:xfrm>
            <a:off x="792687" y="1187195"/>
            <a:ext cx="5760640" cy="830997"/>
          </a:xfrm>
          <a:prstGeom prst="rect">
            <a:avLst/>
          </a:prstGeom>
        </p:spPr>
        <p:txBody>
          <a:bodyPr wrap="square">
            <a:spAutoFit/>
          </a:bodyPr>
          <a:lstStyle/>
          <a:p>
            <a:pPr algn="just"/>
            <a:r>
              <a:rPr lang="ja-JP" altLang="en-US" sz="1200" dirty="0">
                <a:latin typeface="HG丸ｺﾞｼｯｸM-PRO" pitchFamily="50" charset="-128"/>
                <a:ea typeface="HG丸ｺﾞｼｯｸM-PRO" pitchFamily="50" charset="-128"/>
              </a:rPr>
              <a:t>　</a:t>
            </a:r>
            <a:r>
              <a:rPr lang="ja-JP" altLang="en-US" sz="1200" dirty="0">
                <a:solidFill>
                  <a:srgbClr val="FF0000"/>
                </a:solidFill>
                <a:latin typeface="HG丸ｺﾞｼｯｸM-PRO" pitchFamily="50" charset="-128"/>
                <a:ea typeface="HG丸ｺﾞｼｯｸM-PRO" pitchFamily="50" charset="-128"/>
              </a:rPr>
              <a:t>介護認定率、１件当たりの施設給付費は全国、神奈川県と比較し低い状況にありますが、本町の特色として、居宅給付費より施設給付費の比率が高いため、単価の低い居宅給付費と単価の高い施設給付費の合計である給付費総額でみると、</a:t>
            </a:r>
            <a:r>
              <a:rPr lang="en-US" altLang="ja-JP" sz="1200" dirty="0">
                <a:solidFill>
                  <a:srgbClr val="FF0000"/>
                </a:solidFill>
                <a:latin typeface="HG丸ｺﾞｼｯｸM-PRO" pitchFamily="50" charset="-128"/>
                <a:ea typeface="HG丸ｺﾞｼｯｸM-PRO" pitchFamily="50" charset="-128"/>
              </a:rPr>
              <a:t>1</a:t>
            </a:r>
            <a:r>
              <a:rPr lang="ja-JP" altLang="en-US" sz="1200" dirty="0">
                <a:solidFill>
                  <a:srgbClr val="FF0000"/>
                </a:solidFill>
                <a:latin typeface="HG丸ｺﾞｼｯｸM-PRO" pitchFamily="50" charset="-128"/>
                <a:ea typeface="HG丸ｺﾞｼｯｸM-PRO" pitchFamily="50" charset="-128"/>
              </a:rPr>
              <a:t>件当たりの単価が全国・神奈川県を上回る結果となります。</a:t>
            </a:r>
          </a:p>
        </p:txBody>
      </p:sp>
    </p:spTree>
    <p:extLst>
      <p:ext uri="{BB962C8B-B14F-4D97-AF65-F5344CB8AC3E}">
        <p14:creationId xmlns:p14="http://schemas.microsoft.com/office/powerpoint/2010/main" val="3672341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フッター プレースホルダー 11"/>
          <p:cNvSpPr>
            <a:spLocks noGrp="1"/>
          </p:cNvSpPr>
          <p:nvPr>
            <p:ph type="ftr" sz="quarter" idx="11"/>
          </p:nvPr>
        </p:nvSpPr>
        <p:spPr/>
        <p:txBody>
          <a:bodyPr/>
          <a:lstStyle/>
          <a:p>
            <a:r>
              <a:rPr kumimoji="1" lang="ja-JP" altLang="en-US" dirty="0"/>
              <a:t>－１０－</a:t>
            </a:r>
          </a:p>
        </p:txBody>
      </p:sp>
      <p:pic>
        <p:nvPicPr>
          <p:cNvPr id="15" name="図 14">
            <a:extLst>
              <a:ext uri="{FF2B5EF4-FFF2-40B4-BE49-F238E27FC236}">
                <a16:creationId xmlns:a16="http://schemas.microsoft.com/office/drawing/2014/main" id="{886FE13A-EA5C-4148-9525-C24F92FC5D04}"/>
              </a:ext>
            </a:extLst>
          </p:cNvPr>
          <p:cNvPicPr>
            <a:picLocks noChangeAspect="1"/>
          </p:cNvPicPr>
          <p:nvPr/>
        </p:nvPicPr>
        <p:blipFill>
          <a:blip r:embed="rId3"/>
          <a:stretch>
            <a:fillRect/>
          </a:stretch>
        </p:blipFill>
        <p:spPr>
          <a:xfrm>
            <a:off x="116632" y="611560"/>
            <a:ext cx="6678757" cy="7973143"/>
          </a:xfrm>
          <a:prstGeom prst="rect">
            <a:avLst/>
          </a:prstGeom>
        </p:spPr>
      </p:pic>
      <p:sp>
        <p:nvSpPr>
          <p:cNvPr id="14" name="正方形/長方形 13">
            <a:extLst>
              <a:ext uri="{FF2B5EF4-FFF2-40B4-BE49-F238E27FC236}">
                <a16:creationId xmlns:a16="http://schemas.microsoft.com/office/drawing/2014/main" id="{82A0F6B7-BCBF-4BC3-B566-29B4087DEA6F}"/>
              </a:ext>
            </a:extLst>
          </p:cNvPr>
          <p:cNvSpPr/>
          <p:nvPr/>
        </p:nvSpPr>
        <p:spPr>
          <a:xfrm>
            <a:off x="151859" y="87759"/>
            <a:ext cx="1620957" cy="307777"/>
          </a:xfrm>
          <a:prstGeom prst="rect">
            <a:avLst/>
          </a:prstGeom>
        </p:spPr>
        <p:txBody>
          <a:bodyPr wrap="none">
            <a:spAutoFit/>
          </a:bodyPr>
          <a:lstStyle/>
          <a:p>
            <a:pPr lvl="0"/>
            <a:r>
              <a:rPr lang="en-US" altLang="ja-JP" sz="1400" dirty="0">
                <a:latin typeface="HG丸ｺﾞｼｯｸM-PRO" pitchFamily="50" charset="-128"/>
                <a:ea typeface="HG丸ｺﾞｼｯｸM-PRO" pitchFamily="50" charset="-128"/>
              </a:rPr>
              <a:t>Ⅴ</a:t>
            </a:r>
            <a:r>
              <a:rPr lang="ja-JP" altLang="en-US" sz="1400" dirty="0">
                <a:latin typeface="HG丸ｺﾞｼｯｸM-PRO" pitchFamily="50" charset="-128"/>
                <a:ea typeface="HG丸ｺﾞｼｯｸM-PRO" pitchFamily="50" charset="-128"/>
              </a:rPr>
              <a:t>　個別事業評価</a:t>
            </a:r>
            <a:endParaRPr lang="en-US" altLang="ja-JP" sz="1400" dirty="0">
              <a:latin typeface="HG丸ｺﾞｼｯｸM-PRO" pitchFamily="50" charset="-128"/>
              <a:ea typeface="HG丸ｺﾞｼｯｸM-PRO" pitchFamily="50" charset="-128"/>
            </a:endParaRPr>
          </a:p>
        </p:txBody>
      </p:sp>
    </p:spTree>
    <p:extLst>
      <p:ext uri="{BB962C8B-B14F-4D97-AF65-F5344CB8AC3E}">
        <p14:creationId xmlns:p14="http://schemas.microsoft.com/office/powerpoint/2010/main" val="3977533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フッター プレースホルダー 5"/>
          <p:cNvSpPr>
            <a:spLocks noGrp="1"/>
          </p:cNvSpPr>
          <p:nvPr>
            <p:ph type="ftr" sz="quarter" idx="11"/>
          </p:nvPr>
        </p:nvSpPr>
        <p:spPr/>
        <p:txBody>
          <a:bodyPr/>
          <a:lstStyle/>
          <a:p>
            <a:r>
              <a:rPr kumimoji="1" lang="ja-JP" altLang="en-US" dirty="0"/>
              <a:t>－１１－</a:t>
            </a:r>
          </a:p>
        </p:txBody>
      </p:sp>
      <p:pic>
        <p:nvPicPr>
          <p:cNvPr id="4" name="図 3">
            <a:extLst>
              <a:ext uri="{FF2B5EF4-FFF2-40B4-BE49-F238E27FC236}">
                <a16:creationId xmlns:a16="http://schemas.microsoft.com/office/drawing/2014/main" id="{B114D36F-265F-4BD1-9F60-39CCBAF88942}"/>
              </a:ext>
            </a:extLst>
          </p:cNvPr>
          <p:cNvPicPr>
            <a:picLocks noChangeAspect="1"/>
          </p:cNvPicPr>
          <p:nvPr/>
        </p:nvPicPr>
        <p:blipFill>
          <a:blip r:embed="rId3"/>
          <a:stretch>
            <a:fillRect/>
          </a:stretch>
        </p:blipFill>
        <p:spPr>
          <a:xfrm>
            <a:off x="0" y="162232"/>
            <a:ext cx="6858000" cy="8819535"/>
          </a:xfrm>
          <a:prstGeom prst="rect">
            <a:avLst/>
          </a:prstGeom>
        </p:spPr>
      </p:pic>
    </p:spTree>
    <p:extLst>
      <p:ext uri="{BB962C8B-B14F-4D97-AF65-F5344CB8AC3E}">
        <p14:creationId xmlns:p14="http://schemas.microsoft.com/office/powerpoint/2010/main" val="3977533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a:extLst>
              <a:ext uri="{FF2B5EF4-FFF2-40B4-BE49-F238E27FC236}">
                <a16:creationId xmlns:a16="http://schemas.microsoft.com/office/drawing/2014/main" id="{14F526D3-F4D9-4101-B206-250E8513FB73}"/>
              </a:ext>
            </a:extLst>
          </p:cNvPr>
          <p:cNvSpPr>
            <a:spLocks noGrp="1"/>
          </p:cNvSpPr>
          <p:nvPr>
            <p:ph type="ftr" sz="quarter" idx="11"/>
          </p:nvPr>
        </p:nvSpPr>
        <p:spPr/>
        <p:txBody>
          <a:bodyPr/>
          <a:lstStyle/>
          <a:p>
            <a:r>
              <a:rPr kumimoji="1" lang="ja-JP" altLang="en-US" dirty="0"/>
              <a:t>－１２－</a:t>
            </a:r>
          </a:p>
        </p:txBody>
      </p:sp>
      <p:pic>
        <p:nvPicPr>
          <p:cNvPr id="2" name="図 1">
            <a:extLst>
              <a:ext uri="{FF2B5EF4-FFF2-40B4-BE49-F238E27FC236}">
                <a16:creationId xmlns:a16="http://schemas.microsoft.com/office/drawing/2014/main" id="{56A16572-BC25-4D0C-A308-6AE0E83328AA}"/>
              </a:ext>
            </a:extLst>
          </p:cNvPr>
          <p:cNvPicPr>
            <a:picLocks noChangeAspect="1"/>
          </p:cNvPicPr>
          <p:nvPr/>
        </p:nvPicPr>
        <p:blipFill>
          <a:blip r:embed="rId2"/>
          <a:stretch>
            <a:fillRect/>
          </a:stretch>
        </p:blipFill>
        <p:spPr>
          <a:xfrm>
            <a:off x="116631" y="-33329"/>
            <a:ext cx="6624737" cy="8491904"/>
          </a:xfrm>
          <a:prstGeom prst="rect">
            <a:avLst/>
          </a:prstGeom>
        </p:spPr>
      </p:pic>
    </p:spTree>
    <p:extLst>
      <p:ext uri="{BB962C8B-B14F-4D97-AF65-F5344CB8AC3E}">
        <p14:creationId xmlns:p14="http://schemas.microsoft.com/office/powerpoint/2010/main" val="27107065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a:extLst>
              <a:ext uri="{FF2B5EF4-FFF2-40B4-BE49-F238E27FC236}">
                <a16:creationId xmlns:a16="http://schemas.microsoft.com/office/drawing/2014/main" id="{F75E8B16-5529-457F-A338-25433EA1B51A}"/>
              </a:ext>
            </a:extLst>
          </p:cNvPr>
          <p:cNvSpPr>
            <a:spLocks noGrp="1"/>
          </p:cNvSpPr>
          <p:nvPr>
            <p:ph type="ftr" sz="quarter" idx="11"/>
          </p:nvPr>
        </p:nvSpPr>
        <p:spPr/>
        <p:txBody>
          <a:bodyPr/>
          <a:lstStyle/>
          <a:p>
            <a:r>
              <a:rPr kumimoji="1" lang="ja-JP" altLang="en-US" dirty="0"/>
              <a:t>－</a:t>
            </a:r>
            <a:r>
              <a:rPr lang="ja-JP" altLang="en-US" dirty="0"/>
              <a:t>１３</a:t>
            </a:r>
            <a:r>
              <a:rPr kumimoji="1" lang="ja-JP" altLang="en-US" dirty="0"/>
              <a:t>－</a:t>
            </a:r>
          </a:p>
        </p:txBody>
      </p:sp>
      <p:sp>
        <p:nvSpPr>
          <p:cNvPr id="6" name="正方形/長方形 5">
            <a:extLst>
              <a:ext uri="{FF2B5EF4-FFF2-40B4-BE49-F238E27FC236}">
                <a16:creationId xmlns:a16="http://schemas.microsoft.com/office/drawing/2014/main" id="{17BBABCF-7B39-4E81-9059-D0FFA1A297A3}"/>
              </a:ext>
            </a:extLst>
          </p:cNvPr>
          <p:cNvSpPr/>
          <p:nvPr/>
        </p:nvSpPr>
        <p:spPr>
          <a:xfrm>
            <a:off x="1979839" y="683568"/>
            <a:ext cx="3042338" cy="338554"/>
          </a:xfrm>
          <a:prstGeom prst="rect">
            <a:avLst/>
          </a:prstGeom>
        </p:spPr>
        <p:txBody>
          <a:bodyPr wrap="square">
            <a:spAutoFit/>
          </a:bodyPr>
          <a:lstStyle/>
          <a:p>
            <a:pPr algn="just"/>
            <a:r>
              <a:rPr lang="ja-JP" altLang="en-US" sz="1600" dirty="0">
                <a:latin typeface="HG丸ｺﾞｼｯｸM-PRO" pitchFamily="50" charset="-128"/>
                <a:ea typeface="HG丸ｺﾞｼｯｸM-PRO" pitchFamily="50" charset="-128"/>
              </a:rPr>
              <a:t>個別事業評価の見直しの方向性</a:t>
            </a:r>
            <a:endParaRPr lang="en-US" altLang="ja-JP" sz="1600" dirty="0">
              <a:latin typeface="HG丸ｺﾞｼｯｸM-PRO" pitchFamily="50" charset="-128"/>
              <a:ea typeface="HG丸ｺﾞｼｯｸM-PRO" pitchFamily="50" charset="-128"/>
            </a:endParaRPr>
          </a:p>
        </p:txBody>
      </p:sp>
      <p:pic>
        <p:nvPicPr>
          <p:cNvPr id="3" name="図 2">
            <a:extLst>
              <a:ext uri="{FF2B5EF4-FFF2-40B4-BE49-F238E27FC236}">
                <a16:creationId xmlns:a16="http://schemas.microsoft.com/office/drawing/2014/main" id="{86EE427A-0D0C-42BB-89CC-8F2FBFA19E81}"/>
              </a:ext>
            </a:extLst>
          </p:cNvPr>
          <p:cNvPicPr>
            <a:picLocks noChangeAspect="1"/>
          </p:cNvPicPr>
          <p:nvPr/>
        </p:nvPicPr>
        <p:blipFill>
          <a:blip r:embed="rId2"/>
          <a:stretch>
            <a:fillRect/>
          </a:stretch>
        </p:blipFill>
        <p:spPr>
          <a:xfrm>
            <a:off x="93883" y="1393385"/>
            <a:ext cx="6552728" cy="3168351"/>
          </a:xfrm>
          <a:prstGeom prst="rect">
            <a:avLst/>
          </a:prstGeom>
        </p:spPr>
      </p:pic>
    </p:spTree>
    <p:extLst>
      <p:ext uri="{BB962C8B-B14F-4D97-AF65-F5344CB8AC3E}">
        <p14:creationId xmlns:p14="http://schemas.microsoft.com/office/powerpoint/2010/main" val="18435288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フッター プレースホルダー 11"/>
          <p:cNvSpPr>
            <a:spLocks noGrp="1"/>
          </p:cNvSpPr>
          <p:nvPr>
            <p:ph type="ftr" sz="quarter" idx="11"/>
          </p:nvPr>
        </p:nvSpPr>
        <p:spPr/>
        <p:txBody>
          <a:bodyPr/>
          <a:lstStyle/>
          <a:p>
            <a:r>
              <a:rPr kumimoji="1" lang="ja-JP" altLang="en-US" dirty="0"/>
              <a:t>－</a:t>
            </a:r>
            <a:r>
              <a:rPr lang="ja-JP" altLang="en-US" dirty="0"/>
              <a:t>１４</a:t>
            </a:r>
            <a:r>
              <a:rPr kumimoji="1" lang="ja-JP" altLang="en-US" dirty="0"/>
              <a:t>－</a:t>
            </a:r>
          </a:p>
        </p:txBody>
      </p:sp>
      <p:sp>
        <p:nvSpPr>
          <p:cNvPr id="5" name="正方形/長方形 4">
            <a:extLst>
              <a:ext uri="{FF2B5EF4-FFF2-40B4-BE49-F238E27FC236}">
                <a16:creationId xmlns:a16="http://schemas.microsoft.com/office/drawing/2014/main" id="{68E7D1FC-CD63-4365-8A75-3C71EB28507A}"/>
              </a:ext>
            </a:extLst>
          </p:cNvPr>
          <p:cNvSpPr/>
          <p:nvPr/>
        </p:nvSpPr>
        <p:spPr>
          <a:xfrm>
            <a:off x="404941" y="467544"/>
            <a:ext cx="3057247" cy="338554"/>
          </a:xfrm>
          <a:prstGeom prst="rect">
            <a:avLst/>
          </a:prstGeom>
        </p:spPr>
        <p:txBody>
          <a:bodyPr wrap="none">
            <a:spAutoFit/>
          </a:bodyPr>
          <a:lstStyle/>
          <a:p>
            <a:r>
              <a:rPr lang="en-US" altLang="ja-JP" sz="1600" dirty="0">
                <a:latin typeface="HG丸ｺﾞｼｯｸM-PRO" pitchFamily="50" charset="-128"/>
                <a:ea typeface="HG丸ｺﾞｼｯｸM-PRO" pitchFamily="50" charset="-128"/>
              </a:rPr>
              <a:t>Ⅵ</a:t>
            </a:r>
            <a:r>
              <a:rPr lang="ja-JP" altLang="en-US" sz="1600" dirty="0">
                <a:latin typeface="HG丸ｺﾞｼｯｸM-PRO" pitchFamily="50" charset="-128"/>
                <a:ea typeface="HG丸ｺﾞｼｯｸM-PRO" pitchFamily="50" charset="-128"/>
              </a:rPr>
              <a:t>　今後の予定と最終評価　</a:t>
            </a:r>
            <a:r>
              <a:rPr lang="ja-JP" altLang="ja-JP" sz="1600" dirty="0">
                <a:latin typeface="HG丸ｺﾞｼｯｸM-PRO" pitchFamily="50" charset="-128"/>
                <a:ea typeface="HG丸ｺﾞｼｯｸM-PRO" pitchFamily="50" charset="-128"/>
              </a:rPr>
              <a:t>　</a:t>
            </a:r>
            <a:endParaRPr lang="ja-JP" altLang="en-US" sz="1600" dirty="0">
              <a:latin typeface="HG丸ｺﾞｼｯｸM-PRO" pitchFamily="50" charset="-128"/>
              <a:ea typeface="HG丸ｺﾞｼｯｸM-PRO" pitchFamily="50" charset="-128"/>
            </a:endParaRPr>
          </a:p>
        </p:txBody>
      </p:sp>
      <p:sp>
        <p:nvSpPr>
          <p:cNvPr id="4" name="正方形/長方形 3">
            <a:extLst>
              <a:ext uri="{FF2B5EF4-FFF2-40B4-BE49-F238E27FC236}">
                <a16:creationId xmlns:a16="http://schemas.microsoft.com/office/drawing/2014/main" id="{03EFECB3-19F2-4830-9365-6344002C8ED2}"/>
              </a:ext>
            </a:extLst>
          </p:cNvPr>
          <p:cNvSpPr/>
          <p:nvPr/>
        </p:nvSpPr>
        <p:spPr>
          <a:xfrm>
            <a:off x="620688" y="899592"/>
            <a:ext cx="5184576" cy="1569660"/>
          </a:xfrm>
          <a:prstGeom prst="rect">
            <a:avLst/>
          </a:prstGeom>
        </p:spPr>
        <p:txBody>
          <a:bodyPr wrap="square">
            <a:spAutoFit/>
          </a:bodyPr>
          <a:lstStyle/>
          <a:p>
            <a:pPr algn="just"/>
            <a:r>
              <a:rPr lang="ja-JP" altLang="en-US" sz="1200" dirty="0">
                <a:latin typeface="HG丸ｺﾞｼｯｸM-PRO" pitchFamily="50" charset="-128"/>
                <a:ea typeface="HG丸ｺﾞｼｯｸM-PRO" pitchFamily="50" charset="-128"/>
              </a:rPr>
              <a:t>　今後は、個別事業を毎年度に評価・見直しを行い、事業の向上を図っていく。</a:t>
            </a:r>
            <a:endParaRPr lang="en-US" altLang="ja-JP" sz="1200" dirty="0">
              <a:latin typeface="HG丸ｺﾞｼｯｸM-PRO" pitchFamily="50" charset="-128"/>
              <a:ea typeface="HG丸ｺﾞｼｯｸM-PRO" pitchFamily="50" charset="-128"/>
            </a:endParaRPr>
          </a:p>
          <a:p>
            <a:pPr algn="just"/>
            <a:r>
              <a:rPr lang="ja-JP" altLang="en-US" sz="1200" dirty="0">
                <a:latin typeface="HG丸ｺﾞｼｯｸM-PRO" pitchFamily="50" charset="-128"/>
                <a:ea typeface="HG丸ｺﾞｼｯｸM-PRO" pitchFamily="50" charset="-128"/>
              </a:rPr>
              <a:t>　最終評価の時期は、令和５年度末に実施し、次期データヘルス計画・特定健康診査等実施計画を策定する予定である。</a:t>
            </a:r>
            <a:endParaRPr lang="en-US" altLang="ja-JP" sz="1200" dirty="0">
              <a:latin typeface="HG丸ｺﾞｼｯｸM-PRO" pitchFamily="50" charset="-128"/>
              <a:ea typeface="HG丸ｺﾞｼｯｸM-PRO" pitchFamily="50" charset="-128"/>
            </a:endParaRPr>
          </a:p>
          <a:p>
            <a:pPr algn="just"/>
            <a:r>
              <a:rPr lang="ja-JP" altLang="en-US" sz="1200" dirty="0">
                <a:latin typeface="HG丸ｺﾞｼｯｸM-PRO" pitchFamily="50" charset="-128"/>
                <a:ea typeface="HG丸ｺﾞｼｯｸM-PRO" pitchFamily="50" charset="-128"/>
              </a:rPr>
              <a:t>　新型コロナウイルス感染症の感染拡大の動向に注視し、事業参加者の安全確保に留意するとともに、各事業の深化に取組み、町民の健康保持・増進を進めていく。</a:t>
            </a:r>
            <a:endParaRPr lang="en-US" altLang="ja-JP" sz="1200" dirty="0">
              <a:latin typeface="HG丸ｺﾞｼｯｸM-PRO" pitchFamily="50" charset="-128"/>
              <a:ea typeface="HG丸ｺﾞｼｯｸM-PRO" pitchFamily="50" charset="-128"/>
            </a:endParaRPr>
          </a:p>
          <a:p>
            <a:pPr algn="just"/>
            <a:r>
              <a:rPr lang="ja-JP" altLang="en-US" sz="1200" dirty="0">
                <a:latin typeface="HG丸ｺﾞｼｯｸM-PRO" pitchFamily="50" charset="-128"/>
                <a:ea typeface="HG丸ｺﾞｼｯｸM-PRO" pitchFamily="50" charset="-128"/>
              </a:rPr>
              <a:t>　　</a:t>
            </a:r>
          </a:p>
        </p:txBody>
      </p:sp>
      <p:sp>
        <p:nvSpPr>
          <p:cNvPr id="6" name="正方形/長方形 5">
            <a:extLst>
              <a:ext uri="{FF2B5EF4-FFF2-40B4-BE49-F238E27FC236}">
                <a16:creationId xmlns:a16="http://schemas.microsoft.com/office/drawing/2014/main" id="{535F588F-BC3C-4A8F-A095-39521E695FF9}"/>
              </a:ext>
            </a:extLst>
          </p:cNvPr>
          <p:cNvSpPr/>
          <p:nvPr/>
        </p:nvSpPr>
        <p:spPr>
          <a:xfrm>
            <a:off x="1628800" y="5508104"/>
            <a:ext cx="2808312" cy="276999"/>
          </a:xfrm>
          <a:prstGeom prst="rect">
            <a:avLst/>
          </a:prstGeom>
        </p:spPr>
        <p:txBody>
          <a:bodyPr wrap="square">
            <a:spAutoFit/>
          </a:bodyPr>
          <a:lstStyle/>
          <a:p>
            <a:pPr algn="just"/>
            <a:r>
              <a:rPr lang="ja-JP" altLang="en-US" sz="1200" dirty="0">
                <a:latin typeface="HG丸ｺﾞｼｯｸM-PRO" pitchFamily="50" charset="-128"/>
                <a:ea typeface="HG丸ｺﾞｼｯｸM-PRO" pitchFamily="50" charset="-128"/>
              </a:rPr>
              <a:t>　　</a:t>
            </a:r>
          </a:p>
        </p:txBody>
      </p:sp>
    </p:spTree>
    <p:extLst>
      <p:ext uri="{BB962C8B-B14F-4D97-AF65-F5344CB8AC3E}">
        <p14:creationId xmlns:p14="http://schemas.microsoft.com/office/powerpoint/2010/main" val="27328057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94790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105833" y="395536"/>
            <a:ext cx="595035" cy="338554"/>
          </a:xfrm>
          <a:prstGeom prst="rect">
            <a:avLst/>
          </a:prstGeom>
        </p:spPr>
        <p:txBody>
          <a:bodyPr wrap="none">
            <a:spAutoFit/>
          </a:bodyPr>
          <a:lstStyle/>
          <a:p>
            <a:r>
              <a:rPr lang="ja-JP" altLang="ja-JP" sz="1600" dirty="0">
                <a:latin typeface="HG丸ｺﾞｼｯｸM-PRO" pitchFamily="50" charset="-128"/>
                <a:ea typeface="HG丸ｺﾞｼｯｸM-PRO" pitchFamily="50" charset="-128"/>
              </a:rPr>
              <a:t>目次</a:t>
            </a:r>
            <a:endParaRPr lang="ja-JP" altLang="en-US" sz="1600" dirty="0">
              <a:latin typeface="HG丸ｺﾞｼｯｸM-PRO" pitchFamily="50" charset="-128"/>
              <a:ea typeface="HG丸ｺﾞｼｯｸM-PRO" pitchFamily="50" charset="-128"/>
            </a:endParaRPr>
          </a:p>
        </p:txBody>
      </p:sp>
      <p:sp>
        <p:nvSpPr>
          <p:cNvPr id="4" name="正方形/長方形 3"/>
          <p:cNvSpPr/>
          <p:nvPr/>
        </p:nvSpPr>
        <p:spPr>
          <a:xfrm>
            <a:off x="1052736" y="1041867"/>
            <a:ext cx="4752528" cy="2492990"/>
          </a:xfrm>
          <a:prstGeom prst="rect">
            <a:avLst/>
          </a:prstGeom>
        </p:spPr>
        <p:txBody>
          <a:bodyPr wrap="square">
            <a:spAutoFit/>
          </a:bodyPr>
          <a:lstStyle/>
          <a:p>
            <a:r>
              <a:rPr lang="ja-JP" altLang="en-US" sz="1200" dirty="0">
                <a:latin typeface="HG丸ｺﾞｼｯｸM-PRO" pitchFamily="50" charset="-128"/>
                <a:ea typeface="HG丸ｺﾞｼｯｸM-PRO" pitchFamily="50" charset="-128"/>
              </a:rPr>
              <a:t>　</a:t>
            </a:r>
            <a:r>
              <a:rPr lang="en-US" altLang="ja-JP" sz="1200" dirty="0">
                <a:latin typeface="HG丸ｺﾞｼｯｸM-PRO" pitchFamily="50" charset="-128"/>
                <a:ea typeface="HG丸ｺﾞｼｯｸM-PRO" pitchFamily="50" charset="-128"/>
              </a:rPr>
              <a:t>Ⅰ</a:t>
            </a:r>
            <a:r>
              <a:rPr lang="ja-JP" altLang="en-US" sz="1200" dirty="0">
                <a:latin typeface="HG丸ｺﾞｼｯｸM-PRO" pitchFamily="50" charset="-128"/>
                <a:ea typeface="HG丸ｺﾞｼｯｸM-PRO" pitchFamily="50" charset="-128"/>
              </a:rPr>
              <a:t>　はじめに</a:t>
            </a:r>
            <a:endParaRPr lang="en-US" altLang="ja-JP" sz="1200" dirty="0">
              <a:latin typeface="HG丸ｺﾞｼｯｸM-PRO" pitchFamily="50" charset="-128"/>
              <a:ea typeface="HG丸ｺﾞｼｯｸM-PRO" pitchFamily="50" charset="-128"/>
            </a:endParaRPr>
          </a:p>
          <a:p>
            <a:r>
              <a:rPr lang="ja-JP" altLang="en-US" sz="1200" dirty="0">
                <a:latin typeface="HG丸ｺﾞｼｯｸM-PRO" pitchFamily="50" charset="-128"/>
                <a:ea typeface="HG丸ｺﾞｼｯｸM-PRO" pitchFamily="50" charset="-128"/>
              </a:rPr>
              <a:t>　　</a:t>
            </a:r>
            <a:r>
              <a:rPr lang="ja-JP" altLang="ja-JP" sz="1200" dirty="0">
                <a:latin typeface="HG丸ｺﾞｼｯｸM-PRO" pitchFamily="50" charset="-128"/>
                <a:ea typeface="HG丸ｺﾞｼｯｸM-PRO" pitchFamily="50" charset="-128"/>
              </a:rPr>
              <a:t>１　</a:t>
            </a:r>
            <a:r>
              <a:rPr lang="ja-JP" altLang="en-US" sz="1200" dirty="0">
                <a:latin typeface="HG丸ｺﾞｼｯｸM-PRO" pitchFamily="50" charset="-128"/>
                <a:ea typeface="HG丸ｺﾞｼｯｸM-PRO" pitchFamily="50" charset="-128"/>
              </a:rPr>
              <a:t>計画策定の趣旨</a:t>
            </a:r>
            <a:r>
              <a:rPr lang="ja-JP" altLang="ja-JP" sz="1200" dirty="0">
                <a:latin typeface="HG丸ｺﾞｼｯｸM-PRO" pitchFamily="50" charset="-128"/>
                <a:ea typeface="HG丸ｺﾞｼｯｸM-PRO" pitchFamily="50" charset="-128"/>
              </a:rPr>
              <a:t>・・・・・・・</a:t>
            </a:r>
            <a:r>
              <a:rPr lang="ja-JP" altLang="en-US" sz="1200" dirty="0">
                <a:latin typeface="HG丸ｺﾞｼｯｸM-PRO" pitchFamily="50" charset="-128"/>
                <a:ea typeface="HG丸ｺﾞｼｯｸM-PRO" pitchFamily="50" charset="-128"/>
              </a:rPr>
              <a:t>・・・</a:t>
            </a:r>
            <a:r>
              <a:rPr lang="ja-JP" altLang="ja-JP" sz="1200" dirty="0">
                <a:latin typeface="HG丸ｺﾞｼｯｸM-PRO" pitchFamily="50" charset="-128"/>
                <a:ea typeface="HG丸ｺﾞｼｯｸM-PRO" pitchFamily="50" charset="-128"/>
              </a:rPr>
              <a:t>・・・・・・１</a:t>
            </a:r>
            <a:endParaRPr lang="en-US" altLang="ja-JP" sz="1200" dirty="0">
              <a:latin typeface="HG丸ｺﾞｼｯｸM-PRO" pitchFamily="50" charset="-128"/>
              <a:ea typeface="HG丸ｺﾞｼｯｸM-PRO" pitchFamily="50" charset="-128"/>
            </a:endParaRPr>
          </a:p>
          <a:p>
            <a:r>
              <a:rPr lang="ja-JP" altLang="en-US" sz="1200" dirty="0">
                <a:latin typeface="HG丸ｺﾞｼｯｸM-PRO" pitchFamily="50" charset="-128"/>
                <a:ea typeface="HG丸ｺﾞｼｯｸM-PRO" pitchFamily="50" charset="-128"/>
              </a:rPr>
              <a:t>　　２　計画の期間・・・・・・・・・・・・・・・・・・１</a:t>
            </a:r>
            <a:endParaRPr lang="en-US" altLang="ja-JP" sz="1200" dirty="0">
              <a:latin typeface="HG丸ｺﾞｼｯｸM-PRO" pitchFamily="50" charset="-128"/>
              <a:ea typeface="HG丸ｺﾞｼｯｸM-PRO" pitchFamily="50" charset="-128"/>
            </a:endParaRPr>
          </a:p>
          <a:p>
            <a:endParaRPr lang="en-US" altLang="ja-JP" sz="1200" dirty="0">
              <a:latin typeface="HG丸ｺﾞｼｯｸM-PRO" pitchFamily="50" charset="-128"/>
              <a:ea typeface="HG丸ｺﾞｼｯｸM-PRO" pitchFamily="50" charset="-128"/>
            </a:endParaRPr>
          </a:p>
          <a:p>
            <a:r>
              <a:rPr lang="ja-JP" altLang="en-US" sz="1200" dirty="0">
                <a:latin typeface="HG丸ｺﾞｼｯｸM-PRO" pitchFamily="50" charset="-128"/>
                <a:ea typeface="HG丸ｺﾞｼｯｸM-PRO" pitchFamily="50" charset="-128"/>
              </a:rPr>
              <a:t>　</a:t>
            </a:r>
            <a:r>
              <a:rPr lang="en-US" altLang="ja-JP" sz="1200" dirty="0">
                <a:latin typeface="HG丸ｺﾞｼｯｸM-PRO" pitchFamily="50" charset="-128"/>
                <a:ea typeface="HG丸ｺﾞｼｯｸM-PRO" pitchFamily="50" charset="-128"/>
              </a:rPr>
              <a:t>Ⅱ</a:t>
            </a:r>
            <a:r>
              <a:rPr lang="ja-JP" altLang="en-US" sz="1200" dirty="0">
                <a:latin typeface="HG丸ｺﾞｼｯｸM-PRO" pitchFamily="50" charset="-128"/>
                <a:ea typeface="HG丸ｺﾞｼｯｸM-PRO" pitchFamily="50" charset="-128"/>
              </a:rPr>
              <a:t>　データヘルス計画の概要</a:t>
            </a:r>
            <a:r>
              <a:rPr lang="ja-JP" altLang="ja-JP" sz="1200" dirty="0">
                <a:latin typeface="HG丸ｺﾞｼｯｸM-PRO" pitchFamily="50" charset="-128"/>
                <a:ea typeface="HG丸ｺﾞｼｯｸM-PRO" pitchFamily="50" charset="-128"/>
              </a:rPr>
              <a:t>・・・</a:t>
            </a:r>
            <a:r>
              <a:rPr lang="ja-JP" altLang="en-US" sz="1200" dirty="0">
                <a:latin typeface="HG丸ｺﾞｼｯｸM-PRO" pitchFamily="50" charset="-128"/>
                <a:ea typeface="HG丸ｺﾞｼｯｸM-PRO" pitchFamily="50" charset="-128"/>
              </a:rPr>
              <a:t>・・・・</a:t>
            </a:r>
            <a:r>
              <a:rPr lang="ja-JP" altLang="ja-JP" sz="1200" dirty="0">
                <a:latin typeface="HG丸ｺﾞｼｯｸM-PRO" pitchFamily="50" charset="-128"/>
                <a:ea typeface="HG丸ｺﾞｼｯｸM-PRO" pitchFamily="50" charset="-128"/>
              </a:rPr>
              <a:t>・・・・・・</a:t>
            </a:r>
            <a:r>
              <a:rPr lang="ja-JP" altLang="en-US" sz="1200" dirty="0">
                <a:latin typeface="HG丸ｺﾞｼｯｸM-PRO" pitchFamily="50" charset="-128"/>
                <a:ea typeface="HG丸ｺﾞｼｯｸM-PRO" pitchFamily="50" charset="-128"/>
              </a:rPr>
              <a:t>２</a:t>
            </a:r>
            <a:endParaRPr lang="ja-JP" altLang="ja-JP" sz="1200" dirty="0">
              <a:latin typeface="HG丸ｺﾞｼｯｸM-PRO" pitchFamily="50" charset="-128"/>
              <a:ea typeface="HG丸ｺﾞｼｯｸM-PRO" pitchFamily="50" charset="-128"/>
            </a:endParaRPr>
          </a:p>
          <a:p>
            <a:endParaRPr lang="en-US" altLang="ja-JP" sz="1200" dirty="0">
              <a:latin typeface="HG丸ｺﾞｼｯｸM-PRO" pitchFamily="50" charset="-128"/>
              <a:ea typeface="HG丸ｺﾞｼｯｸM-PRO" pitchFamily="50" charset="-128"/>
            </a:endParaRPr>
          </a:p>
          <a:p>
            <a:r>
              <a:rPr lang="ja-JP" altLang="en-US" sz="1200" dirty="0">
                <a:latin typeface="HG丸ｺﾞｼｯｸM-PRO" pitchFamily="50" charset="-128"/>
                <a:ea typeface="HG丸ｺﾞｼｯｸM-PRO" pitchFamily="50" charset="-128"/>
              </a:rPr>
              <a:t>　</a:t>
            </a:r>
            <a:r>
              <a:rPr lang="en-US" altLang="ja-JP" sz="1200" dirty="0">
                <a:latin typeface="HG丸ｺﾞｼｯｸM-PRO" pitchFamily="50" charset="-128"/>
                <a:ea typeface="HG丸ｺﾞｼｯｸM-PRO" pitchFamily="50" charset="-128"/>
              </a:rPr>
              <a:t>Ⅲ</a:t>
            </a:r>
            <a:r>
              <a:rPr lang="ja-JP" altLang="ja-JP" sz="1200" dirty="0">
                <a:latin typeface="HG丸ｺﾞｼｯｸM-PRO" pitchFamily="50" charset="-128"/>
                <a:ea typeface="HG丸ｺﾞｼｯｸM-PRO" pitchFamily="50" charset="-128"/>
              </a:rPr>
              <a:t>　</a:t>
            </a:r>
            <a:r>
              <a:rPr lang="ja-JP" altLang="en-US" sz="1200" dirty="0">
                <a:latin typeface="HG丸ｺﾞｼｯｸM-PRO" pitchFamily="50" charset="-128"/>
                <a:ea typeface="HG丸ｺﾞｼｯｸM-PRO" pitchFamily="50" charset="-128"/>
              </a:rPr>
              <a:t>中間評価の方法・・・</a:t>
            </a:r>
            <a:r>
              <a:rPr lang="ja-JP" altLang="ja-JP" sz="1200" dirty="0">
                <a:latin typeface="HG丸ｺﾞｼｯｸM-PRO" pitchFamily="50" charset="-128"/>
                <a:ea typeface="HG丸ｺﾞｼｯｸM-PRO" pitchFamily="50" charset="-128"/>
              </a:rPr>
              <a:t>・・・・・</a:t>
            </a:r>
            <a:r>
              <a:rPr lang="ja-JP" altLang="en-US" sz="1200" dirty="0">
                <a:latin typeface="HG丸ｺﾞｼｯｸM-PRO" pitchFamily="50" charset="-128"/>
                <a:ea typeface="HG丸ｺﾞｼｯｸM-PRO" pitchFamily="50" charset="-128"/>
              </a:rPr>
              <a:t>・・・</a:t>
            </a:r>
            <a:r>
              <a:rPr lang="ja-JP" altLang="ja-JP" sz="1200" dirty="0">
                <a:latin typeface="HG丸ｺﾞｼｯｸM-PRO" pitchFamily="50" charset="-128"/>
                <a:ea typeface="HG丸ｺﾞｼｯｸM-PRO" pitchFamily="50" charset="-128"/>
              </a:rPr>
              <a:t>・・・・・</a:t>
            </a:r>
            <a:r>
              <a:rPr lang="ja-JP" altLang="en-US" sz="1200" dirty="0">
                <a:latin typeface="HG丸ｺﾞｼｯｸM-PRO" pitchFamily="50" charset="-128"/>
                <a:ea typeface="HG丸ｺﾞｼｯｸM-PRO" pitchFamily="50" charset="-128"/>
              </a:rPr>
              <a:t>・２</a:t>
            </a:r>
            <a:endParaRPr lang="en-US" altLang="ja-JP" sz="1200" dirty="0">
              <a:latin typeface="HG丸ｺﾞｼｯｸM-PRO" pitchFamily="50" charset="-128"/>
              <a:ea typeface="HG丸ｺﾞｼｯｸM-PRO" pitchFamily="50" charset="-128"/>
            </a:endParaRPr>
          </a:p>
          <a:p>
            <a:r>
              <a:rPr lang="ja-JP" altLang="en-US" sz="1200" dirty="0">
                <a:latin typeface="HG丸ｺﾞｼｯｸM-PRO" pitchFamily="50" charset="-128"/>
                <a:ea typeface="HG丸ｺﾞｼｯｸM-PRO" pitchFamily="50" charset="-128"/>
              </a:rPr>
              <a:t>　</a:t>
            </a:r>
            <a:endParaRPr lang="en-US" altLang="ja-JP" sz="1200" dirty="0">
              <a:latin typeface="HG丸ｺﾞｼｯｸM-PRO" pitchFamily="50" charset="-128"/>
              <a:ea typeface="HG丸ｺﾞｼｯｸM-PRO" pitchFamily="50" charset="-128"/>
            </a:endParaRPr>
          </a:p>
          <a:p>
            <a:r>
              <a:rPr lang="ja-JP" altLang="en-US" sz="1200" dirty="0">
                <a:latin typeface="HG丸ｺﾞｼｯｸM-PRO" pitchFamily="50" charset="-128"/>
                <a:ea typeface="HG丸ｺﾞｼｯｸM-PRO" pitchFamily="50" charset="-128"/>
              </a:rPr>
              <a:t>　</a:t>
            </a:r>
            <a:r>
              <a:rPr lang="en-US" altLang="ja-JP" sz="1200" dirty="0">
                <a:latin typeface="HG丸ｺﾞｼｯｸM-PRO" pitchFamily="50" charset="-128"/>
                <a:ea typeface="HG丸ｺﾞｼｯｸM-PRO" pitchFamily="50" charset="-128"/>
              </a:rPr>
              <a:t>Ⅳ</a:t>
            </a:r>
            <a:r>
              <a:rPr lang="ja-JP" altLang="en-US" sz="1200" dirty="0">
                <a:latin typeface="HG丸ｺﾞｼｯｸM-PRO" pitchFamily="50" charset="-128"/>
                <a:ea typeface="HG丸ｺﾞｼｯｸM-PRO" pitchFamily="50" charset="-128"/>
              </a:rPr>
              <a:t>　全体評価・・・・・・・・・・・・・・・・・・・・３</a:t>
            </a:r>
            <a:endParaRPr lang="en-US" altLang="ja-JP" sz="1200" dirty="0">
              <a:latin typeface="HG丸ｺﾞｼｯｸM-PRO" pitchFamily="50" charset="-128"/>
              <a:ea typeface="HG丸ｺﾞｼｯｸM-PRO" pitchFamily="50" charset="-128"/>
            </a:endParaRPr>
          </a:p>
          <a:p>
            <a:r>
              <a:rPr lang="ja-JP" altLang="en-US" sz="1200" dirty="0">
                <a:latin typeface="HG丸ｺﾞｼｯｸM-PRO" pitchFamily="50" charset="-128"/>
                <a:ea typeface="HG丸ｺﾞｼｯｸM-PRO" pitchFamily="50" charset="-128"/>
              </a:rPr>
              <a:t>　</a:t>
            </a:r>
            <a:endParaRPr lang="en-US" altLang="ja-JP" sz="1200" dirty="0">
              <a:latin typeface="HG丸ｺﾞｼｯｸM-PRO" pitchFamily="50" charset="-128"/>
              <a:ea typeface="HG丸ｺﾞｼｯｸM-PRO" pitchFamily="50" charset="-128"/>
            </a:endParaRPr>
          </a:p>
          <a:p>
            <a:r>
              <a:rPr lang="ja-JP" altLang="en-US" sz="1200" dirty="0">
                <a:latin typeface="HG丸ｺﾞｼｯｸM-PRO" pitchFamily="50" charset="-128"/>
                <a:ea typeface="HG丸ｺﾞｼｯｸM-PRO" pitchFamily="50" charset="-128"/>
              </a:rPr>
              <a:t>　</a:t>
            </a:r>
            <a:r>
              <a:rPr lang="en-US" altLang="ja-JP" sz="1200" dirty="0">
                <a:latin typeface="HG丸ｺﾞｼｯｸM-PRO" pitchFamily="50" charset="-128"/>
                <a:ea typeface="HG丸ｺﾞｼｯｸM-PRO" pitchFamily="50" charset="-128"/>
              </a:rPr>
              <a:t>Ⅴ</a:t>
            </a:r>
            <a:r>
              <a:rPr lang="ja-JP" altLang="en-US" sz="1200" dirty="0">
                <a:latin typeface="HG丸ｺﾞｼｯｸM-PRO" pitchFamily="50" charset="-128"/>
                <a:ea typeface="HG丸ｺﾞｼｯｸM-PRO" pitchFamily="50" charset="-128"/>
              </a:rPr>
              <a:t>　個別事業評価・・・・・・・・・・・・・・・・・１０</a:t>
            </a:r>
            <a:endParaRPr lang="en-US" altLang="ja-JP" sz="1200" dirty="0">
              <a:latin typeface="HG丸ｺﾞｼｯｸM-PRO" pitchFamily="50" charset="-128"/>
              <a:ea typeface="HG丸ｺﾞｼｯｸM-PRO" pitchFamily="50" charset="-128"/>
            </a:endParaRPr>
          </a:p>
          <a:p>
            <a:r>
              <a:rPr lang="ja-JP" altLang="en-US" sz="1200" dirty="0">
                <a:latin typeface="HG丸ｺﾞｼｯｸM-PRO" pitchFamily="50" charset="-128"/>
                <a:ea typeface="HG丸ｺﾞｼｯｸM-PRO" pitchFamily="50" charset="-128"/>
              </a:rPr>
              <a:t>　</a:t>
            </a:r>
            <a:endParaRPr lang="en-US" altLang="ja-JP" sz="1200" dirty="0">
              <a:latin typeface="HG丸ｺﾞｼｯｸM-PRO" pitchFamily="50" charset="-128"/>
              <a:ea typeface="HG丸ｺﾞｼｯｸM-PRO" pitchFamily="50" charset="-128"/>
            </a:endParaRPr>
          </a:p>
          <a:p>
            <a:r>
              <a:rPr lang="ja-JP" altLang="en-US" sz="1200" dirty="0">
                <a:latin typeface="HG丸ｺﾞｼｯｸM-PRO" pitchFamily="50" charset="-128"/>
                <a:ea typeface="HG丸ｺﾞｼｯｸM-PRO" pitchFamily="50" charset="-128"/>
              </a:rPr>
              <a:t>　</a:t>
            </a:r>
            <a:r>
              <a:rPr lang="en-US" altLang="ja-JP" sz="1200" dirty="0">
                <a:latin typeface="HG丸ｺﾞｼｯｸM-PRO" pitchFamily="50" charset="-128"/>
                <a:ea typeface="HG丸ｺﾞｼｯｸM-PRO" pitchFamily="50" charset="-128"/>
              </a:rPr>
              <a:t>Ⅵ</a:t>
            </a:r>
            <a:r>
              <a:rPr lang="ja-JP" altLang="en-US" sz="1200" dirty="0">
                <a:latin typeface="HG丸ｺﾞｼｯｸM-PRO" pitchFamily="50" charset="-128"/>
                <a:ea typeface="HG丸ｺﾞｼｯｸM-PRO" pitchFamily="50" charset="-128"/>
              </a:rPr>
              <a:t>　今後の予定と最終評価・・・・・・・・・・・・・１４</a:t>
            </a:r>
            <a:endParaRPr lang="en-US" altLang="ja-JP" sz="1200" dirty="0">
              <a:latin typeface="HG丸ｺﾞｼｯｸM-PRO" pitchFamily="50" charset="-128"/>
              <a:ea typeface="HG丸ｺﾞｼｯｸM-PRO" pitchFamily="50" charset="-128"/>
            </a:endParaRPr>
          </a:p>
        </p:txBody>
      </p:sp>
    </p:spTree>
    <p:extLst>
      <p:ext uri="{BB962C8B-B14F-4D97-AF65-F5344CB8AC3E}">
        <p14:creationId xmlns:p14="http://schemas.microsoft.com/office/powerpoint/2010/main" val="28376169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404941" y="467544"/>
            <a:ext cx="1620957" cy="338554"/>
          </a:xfrm>
          <a:prstGeom prst="rect">
            <a:avLst/>
          </a:prstGeom>
        </p:spPr>
        <p:txBody>
          <a:bodyPr wrap="none">
            <a:spAutoFit/>
          </a:bodyPr>
          <a:lstStyle/>
          <a:p>
            <a:r>
              <a:rPr lang="en-US" altLang="ja-JP" sz="1600" dirty="0">
                <a:latin typeface="HG丸ｺﾞｼｯｸM-PRO" pitchFamily="50" charset="-128"/>
                <a:ea typeface="HG丸ｺﾞｼｯｸM-PRO" pitchFamily="50" charset="-128"/>
              </a:rPr>
              <a:t>Ⅰ</a:t>
            </a:r>
            <a:r>
              <a:rPr lang="ja-JP" altLang="en-US" sz="1600" dirty="0">
                <a:latin typeface="HG丸ｺﾞｼｯｸM-PRO" pitchFamily="50" charset="-128"/>
                <a:ea typeface="HG丸ｺﾞｼｯｸM-PRO" pitchFamily="50" charset="-128"/>
              </a:rPr>
              <a:t>　はじめに</a:t>
            </a:r>
            <a:r>
              <a:rPr lang="ja-JP" altLang="ja-JP" sz="1600" dirty="0">
                <a:latin typeface="HG丸ｺﾞｼｯｸM-PRO" pitchFamily="50" charset="-128"/>
                <a:ea typeface="HG丸ｺﾞｼｯｸM-PRO" pitchFamily="50" charset="-128"/>
              </a:rPr>
              <a:t>　</a:t>
            </a:r>
            <a:endParaRPr lang="ja-JP" altLang="en-US" sz="1600" dirty="0">
              <a:latin typeface="HG丸ｺﾞｼｯｸM-PRO" pitchFamily="50" charset="-128"/>
              <a:ea typeface="HG丸ｺﾞｼｯｸM-PRO" pitchFamily="50" charset="-128"/>
            </a:endParaRPr>
          </a:p>
        </p:txBody>
      </p:sp>
      <p:sp>
        <p:nvSpPr>
          <p:cNvPr id="6" name="正方形/長方形 5"/>
          <p:cNvSpPr/>
          <p:nvPr/>
        </p:nvSpPr>
        <p:spPr>
          <a:xfrm>
            <a:off x="620688" y="846443"/>
            <a:ext cx="1800493" cy="307777"/>
          </a:xfrm>
          <a:prstGeom prst="rect">
            <a:avLst/>
          </a:prstGeom>
        </p:spPr>
        <p:txBody>
          <a:bodyPr wrap="none">
            <a:spAutoFit/>
          </a:bodyPr>
          <a:lstStyle/>
          <a:p>
            <a:pPr lvl="0"/>
            <a:r>
              <a:rPr lang="ja-JP" altLang="en-US" sz="1400" dirty="0">
                <a:latin typeface="HG丸ｺﾞｼｯｸM-PRO" pitchFamily="50" charset="-128"/>
                <a:ea typeface="HG丸ｺﾞｼｯｸM-PRO" pitchFamily="50" charset="-128"/>
              </a:rPr>
              <a:t>１　計画策定の趣旨</a:t>
            </a:r>
            <a:endParaRPr lang="en-US" altLang="ja-JP" sz="1400" dirty="0">
              <a:latin typeface="HG丸ｺﾞｼｯｸM-PRO" pitchFamily="50" charset="-128"/>
              <a:ea typeface="HG丸ｺﾞｼｯｸM-PRO" pitchFamily="50" charset="-128"/>
            </a:endParaRPr>
          </a:p>
        </p:txBody>
      </p:sp>
      <p:sp>
        <p:nvSpPr>
          <p:cNvPr id="8" name="正方形/長方形 7"/>
          <p:cNvSpPr/>
          <p:nvPr/>
        </p:nvSpPr>
        <p:spPr>
          <a:xfrm>
            <a:off x="836712" y="1194565"/>
            <a:ext cx="5544909" cy="5447645"/>
          </a:xfrm>
          <a:prstGeom prst="rect">
            <a:avLst/>
          </a:prstGeom>
        </p:spPr>
        <p:txBody>
          <a:bodyPr wrap="square">
            <a:spAutoFit/>
          </a:bodyPr>
          <a:lstStyle/>
          <a:p>
            <a:r>
              <a:rPr lang="ja-JP" altLang="en-US" sz="1200" dirty="0">
                <a:latin typeface="HG丸ｺﾞｼｯｸM-PRO" panose="020F0600000000000000" pitchFamily="50" charset="-128"/>
                <a:ea typeface="HG丸ｺﾞｼｯｸM-PRO" panose="020F0600000000000000" pitchFamily="50" charset="-128"/>
              </a:rPr>
              <a:t>　近年、診療報酬明細書や特定健康診査等の結果について、電子データにより、被保険者の健康状況や医療機関への受診状況などが把握しやすくなったことで「日本再興戦略」において、「すべての健康保険組合に対し、診療報酬明細書等のデータ分析にもとづくデータヘルス計画の作成・公表、事業実施、評価等の取り組みを求めるとともに、市町村国保が同様の取組みを行うことを推進する」との方針が打ち出されました。</a:t>
            </a:r>
          </a:p>
          <a:p>
            <a:r>
              <a:rPr lang="ja-JP" altLang="en-US" sz="1200" dirty="0">
                <a:latin typeface="HG丸ｺﾞｼｯｸM-PRO" panose="020F0600000000000000" pitchFamily="50" charset="-128"/>
                <a:ea typeface="HG丸ｺﾞｼｯｸM-PRO" panose="020F0600000000000000" pitchFamily="50" charset="-128"/>
              </a:rPr>
              <a:t>　その方針を踏まえ、厚生労働省は保健事業の実施に関する指針の一部を改正（平成</a:t>
            </a:r>
            <a:r>
              <a:rPr lang="en-US" altLang="ja-JP" sz="1200" dirty="0">
                <a:latin typeface="HG丸ｺﾞｼｯｸM-PRO" panose="020F0600000000000000" pitchFamily="50" charset="-128"/>
                <a:ea typeface="HG丸ｺﾞｼｯｸM-PRO" panose="020F0600000000000000" pitchFamily="50" charset="-128"/>
              </a:rPr>
              <a:t>26</a:t>
            </a:r>
            <a:r>
              <a:rPr lang="ja-JP" altLang="en-US" sz="1200" dirty="0">
                <a:latin typeface="HG丸ｺﾞｼｯｸM-PRO" panose="020F0600000000000000" pitchFamily="50" charset="-128"/>
                <a:ea typeface="HG丸ｺﾞｼｯｸM-PRO" panose="020F0600000000000000" pitchFamily="50" charset="-128"/>
              </a:rPr>
              <a:t>年</a:t>
            </a:r>
            <a:r>
              <a:rPr lang="en-US" altLang="ja-JP" sz="1200" dirty="0">
                <a:latin typeface="HG丸ｺﾞｼｯｸM-PRO" panose="020F0600000000000000" pitchFamily="50" charset="-128"/>
                <a:ea typeface="HG丸ｺﾞｼｯｸM-PRO" panose="020F0600000000000000" pitchFamily="50" charset="-128"/>
              </a:rPr>
              <a:t>3</a:t>
            </a:r>
            <a:r>
              <a:rPr lang="ja-JP" altLang="en-US" sz="1200" dirty="0">
                <a:latin typeface="HG丸ｺﾞｼｯｸM-PRO" panose="020F0600000000000000" pitchFamily="50" charset="-128"/>
                <a:ea typeface="HG丸ｺﾞｼｯｸM-PRO" panose="020F0600000000000000" pitchFamily="50" charset="-128"/>
              </a:rPr>
              <a:t>月）し、保険者は健康・医療情報を活用して</a:t>
            </a:r>
            <a:r>
              <a:rPr lang="en-US" altLang="ja-JP" sz="1200" dirty="0">
                <a:latin typeface="HG丸ｺﾞｼｯｸM-PRO" panose="020F0600000000000000" pitchFamily="50" charset="-128"/>
                <a:ea typeface="HG丸ｺﾞｼｯｸM-PRO" panose="020F0600000000000000" pitchFamily="50" charset="-128"/>
              </a:rPr>
              <a:t>PDCA</a:t>
            </a:r>
            <a:r>
              <a:rPr lang="ja-JP" altLang="en-US" sz="1200" dirty="0">
                <a:latin typeface="HG丸ｺﾞｼｯｸM-PRO" panose="020F0600000000000000" pitchFamily="50" charset="-128"/>
                <a:ea typeface="HG丸ｺﾞｼｯｸM-PRO" panose="020F0600000000000000" pitchFamily="50" charset="-128"/>
              </a:rPr>
              <a:t>サイクルに沿った効果的かつ効率的な保健事業の実施を図るための保健事業の実施計画（データヘルス計画）を策定し、保健事業の実施及び評価を行うこととされました。</a:t>
            </a:r>
            <a:endParaRPr lang="en-US" altLang="ja-JP" sz="1200" dirty="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本</a:t>
            </a:r>
            <a:r>
              <a:rPr lang="ja-JP" altLang="ja-JP" sz="1200" dirty="0">
                <a:latin typeface="HG丸ｺﾞｼｯｸM-PRO" panose="020F0600000000000000" pitchFamily="50" charset="-128"/>
                <a:ea typeface="HG丸ｺﾞｼｯｸM-PRO" panose="020F0600000000000000" pitchFamily="50" charset="-128"/>
              </a:rPr>
              <a:t>町では、平成</a:t>
            </a:r>
            <a:r>
              <a:rPr lang="en-US" altLang="ja-JP" sz="1200" dirty="0">
                <a:latin typeface="HG丸ｺﾞｼｯｸM-PRO" panose="020F0600000000000000" pitchFamily="50" charset="-128"/>
                <a:ea typeface="HG丸ｺﾞｼｯｸM-PRO" panose="020F0600000000000000" pitchFamily="50" charset="-128"/>
              </a:rPr>
              <a:t>29</a:t>
            </a:r>
            <a:r>
              <a:rPr lang="ja-JP" altLang="ja-JP" sz="1200" dirty="0">
                <a:latin typeface="HG丸ｺﾞｼｯｸM-PRO" panose="020F0600000000000000" pitchFamily="50" charset="-128"/>
                <a:ea typeface="HG丸ｺﾞｼｯｸM-PRO" panose="020F0600000000000000" pitchFamily="50" charset="-128"/>
              </a:rPr>
              <a:t>年</a:t>
            </a:r>
            <a:r>
              <a:rPr lang="en-US" altLang="ja-JP" sz="1200" dirty="0">
                <a:latin typeface="HG丸ｺﾞｼｯｸM-PRO" panose="020F0600000000000000" pitchFamily="50" charset="-128"/>
                <a:ea typeface="HG丸ｺﾞｼｯｸM-PRO" panose="020F0600000000000000" pitchFamily="50" charset="-128"/>
              </a:rPr>
              <a:t>3</a:t>
            </a:r>
            <a:r>
              <a:rPr lang="ja-JP" altLang="ja-JP" sz="1200" dirty="0">
                <a:latin typeface="HG丸ｺﾞｼｯｸM-PRO" panose="020F0600000000000000" pitchFamily="50" charset="-128"/>
                <a:ea typeface="HG丸ｺﾞｼｯｸM-PRO" panose="020F0600000000000000" pitchFamily="50" charset="-128"/>
              </a:rPr>
              <a:t>月にデータヘルス計画となる</a:t>
            </a:r>
            <a:r>
              <a:rPr lang="ja-JP" altLang="en-US" sz="1200" dirty="0">
                <a:latin typeface="HG丸ｺﾞｼｯｸM-PRO" panose="020F0600000000000000" pitchFamily="50" charset="-128"/>
                <a:ea typeface="HG丸ｺﾞｼｯｸM-PRO" panose="020F0600000000000000" pitchFamily="50" charset="-128"/>
              </a:rPr>
              <a:t>「</a:t>
            </a:r>
            <a:r>
              <a:rPr lang="ja-JP" altLang="ja-JP" sz="1200" dirty="0">
                <a:latin typeface="HG丸ｺﾞｼｯｸM-PRO" panose="020F0600000000000000" pitchFamily="50" charset="-128"/>
                <a:ea typeface="HG丸ｺﾞｼｯｸM-PRO" panose="020F0600000000000000" pitchFamily="50" charset="-128"/>
              </a:rPr>
              <a:t>箱根町国民健康保険保健事業～国保加入者の健康対策～</a:t>
            </a:r>
            <a:r>
              <a:rPr lang="ja-JP" altLang="en-US" sz="1200" dirty="0">
                <a:latin typeface="HG丸ｺﾞｼｯｸM-PRO" panose="020F0600000000000000" pitchFamily="50" charset="-128"/>
                <a:ea typeface="HG丸ｺﾞｼｯｸM-PRO" panose="020F0600000000000000" pitchFamily="50" charset="-128"/>
              </a:rPr>
              <a:t>」</a:t>
            </a:r>
            <a:r>
              <a:rPr lang="ja-JP" altLang="ja-JP" sz="1200" dirty="0">
                <a:latin typeface="HG丸ｺﾞｼｯｸM-PRO" panose="020F0600000000000000" pitchFamily="50" charset="-128"/>
                <a:ea typeface="HG丸ｺﾞｼｯｸM-PRO" panose="020F0600000000000000" pitchFamily="50" charset="-128"/>
              </a:rPr>
              <a:t>を策定し、平成</a:t>
            </a:r>
            <a:r>
              <a:rPr lang="en-US" altLang="ja-JP" sz="1200" dirty="0">
                <a:latin typeface="HG丸ｺﾞｼｯｸM-PRO" panose="020F0600000000000000" pitchFamily="50" charset="-128"/>
                <a:ea typeface="HG丸ｺﾞｼｯｸM-PRO" panose="020F0600000000000000" pitchFamily="50" charset="-128"/>
              </a:rPr>
              <a:t>29</a:t>
            </a:r>
            <a:r>
              <a:rPr lang="ja-JP" altLang="ja-JP" sz="1200" dirty="0">
                <a:latin typeface="HG丸ｺﾞｼｯｸM-PRO" panose="020F0600000000000000" pitchFamily="50" charset="-128"/>
                <a:ea typeface="HG丸ｺﾞｼｯｸM-PRO" panose="020F0600000000000000" pitchFamily="50" charset="-128"/>
              </a:rPr>
              <a:t>年度の</a:t>
            </a:r>
            <a:r>
              <a:rPr lang="en-US" altLang="ja-JP" sz="1200" dirty="0">
                <a:latin typeface="HG丸ｺﾞｼｯｸM-PRO" panose="020F0600000000000000" pitchFamily="50" charset="-128"/>
                <a:ea typeface="HG丸ｺﾞｼｯｸM-PRO" panose="020F0600000000000000" pitchFamily="50" charset="-128"/>
              </a:rPr>
              <a:t>1</a:t>
            </a:r>
            <a:r>
              <a:rPr lang="ja-JP" altLang="ja-JP" sz="1200" dirty="0">
                <a:latin typeface="HG丸ｺﾞｼｯｸM-PRO" panose="020F0600000000000000" pitchFamily="50" charset="-128"/>
                <a:ea typeface="HG丸ｺﾞｼｯｸM-PRO" panose="020F0600000000000000" pitchFamily="50" charset="-128"/>
              </a:rPr>
              <a:t>年間、保健事業の円滑な実施に向けた取組みを行いました。また、国民の健康保持・増進と医療費適正化の観点から「高齢者の医療の確保に関する法律</a:t>
            </a:r>
            <a:r>
              <a:rPr lang="ja-JP" altLang="en-US" sz="1200" dirty="0">
                <a:latin typeface="HG丸ｺﾞｼｯｸM-PRO" panose="020F0600000000000000" pitchFamily="50" charset="-128"/>
                <a:ea typeface="HG丸ｺﾞｼｯｸM-PRO" panose="020F0600000000000000" pitchFamily="50" charset="-128"/>
              </a:rPr>
              <a:t>（平成</a:t>
            </a:r>
            <a:r>
              <a:rPr lang="en-US" altLang="ja-JP" sz="1200" dirty="0">
                <a:latin typeface="HG丸ｺﾞｼｯｸM-PRO" panose="020F0600000000000000" pitchFamily="50" charset="-128"/>
                <a:ea typeface="HG丸ｺﾞｼｯｸM-PRO" panose="020F0600000000000000" pitchFamily="50" charset="-128"/>
              </a:rPr>
              <a:t>20</a:t>
            </a:r>
            <a:r>
              <a:rPr lang="ja-JP" altLang="en-US" sz="1200" dirty="0">
                <a:latin typeface="HG丸ｺﾞｼｯｸM-PRO" panose="020F0600000000000000" pitchFamily="50" charset="-128"/>
                <a:ea typeface="HG丸ｺﾞｼｯｸM-PRO" panose="020F0600000000000000" pitchFamily="50" charset="-128"/>
              </a:rPr>
              <a:t>年</a:t>
            </a:r>
            <a:r>
              <a:rPr lang="en-US" altLang="ja-JP" sz="1200" dirty="0">
                <a:latin typeface="HG丸ｺﾞｼｯｸM-PRO" panose="020F0600000000000000" pitchFamily="50" charset="-128"/>
                <a:ea typeface="HG丸ｺﾞｼｯｸM-PRO" panose="020F0600000000000000" pitchFamily="50" charset="-128"/>
              </a:rPr>
              <a:t>4</a:t>
            </a:r>
            <a:r>
              <a:rPr lang="ja-JP" altLang="en-US" sz="1200" dirty="0">
                <a:latin typeface="HG丸ｺﾞｼｯｸM-PRO" panose="020F0600000000000000" pitchFamily="50" charset="-128"/>
                <a:ea typeface="HG丸ｺﾞｼｯｸM-PRO" panose="020F0600000000000000" pitchFamily="50" charset="-128"/>
              </a:rPr>
              <a:t>月）</a:t>
            </a:r>
            <a:r>
              <a:rPr lang="ja-JP" altLang="ja-JP" sz="1200" dirty="0">
                <a:latin typeface="HG丸ｺﾞｼｯｸM-PRO" panose="020F0600000000000000" pitchFamily="50" charset="-128"/>
                <a:ea typeface="HG丸ｺﾞｼｯｸM-PRO" panose="020F0600000000000000" pitchFamily="50" charset="-128"/>
              </a:rPr>
              <a:t>」が施行され、医療保険者に対して、</a:t>
            </a:r>
            <a:r>
              <a:rPr lang="en-US" altLang="ja-JP" sz="1200" dirty="0">
                <a:latin typeface="HG丸ｺﾞｼｯｸM-PRO" panose="020F0600000000000000" pitchFamily="50" charset="-128"/>
                <a:ea typeface="HG丸ｺﾞｼｯｸM-PRO" panose="020F0600000000000000" pitchFamily="50" charset="-128"/>
              </a:rPr>
              <a:t>40</a:t>
            </a:r>
            <a:r>
              <a:rPr lang="ja-JP" altLang="ja-JP" sz="1200" dirty="0">
                <a:latin typeface="HG丸ｺﾞｼｯｸM-PRO" panose="020F0600000000000000" pitchFamily="50" charset="-128"/>
                <a:ea typeface="HG丸ｺﾞｼｯｸM-PRO" panose="020F0600000000000000" pitchFamily="50" charset="-128"/>
              </a:rPr>
              <a:t>歳以上</a:t>
            </a:r>
            <a:r>
              <a:rPr lang="en-US" altLang="ja-JP" sz="1200" dirty="0">
                <a:latin typeface="HG丸ｺﾞｼｯｸM-PRO" panose="020F0600000000000000" pitchFamily="50" charset="-128"/>
                <a:ea typeface="HG丸ｺﾞｼｯｸM-PRO" panose="020F0600000000000000" pitchFamily="50" charset="-128"/>
              </a:rPr>
              <a:t>75</a:t>
            </a:r>
            <a:r>
              <a:rPr lang="ja-JP" altLang="ja-JP" sz="1200" dirty="0">
                <a:latin typeface="HG丸ｺﾞｼｯｸM-PRO" panose="020F0600000000000000" pitchFamily="50" charset="-128"/>
                <a:ea typeface="HG丸ｺﾞｼｯｸM-PRO" panose="020F0600000000000000" pitchFamily="50" charset="-128"/>
              </a:rPr>
              <a:t>歳未満の被保険者を対象とする特定健康診査・保健指導を実施するために高齢者の医療の確保に関する法律第</a:t>
            </a:r>
            <a:r>
              <a:rPr lang="en-US" altLang="ja-JP" sz="1200" dirty="0">
                <a:latin typeface="HG丸ｺﾞｼｯｸM-PRO" panose="020F0600000000000000" pitchFamily="50" charset="-128"/>
                <a:ea typeface="HG丸ｺﾞｼｯｸM-PRO" panose="020F0600000000000000" pitchFamily="50" charset="-128"/>
              </a:rPr>
              <a:t>19</a:t>
            </a:r>
            <a:r>
              <a:rPr lang="ja-JP" altLang="ja-JP" sz="1200" dirty="0">
                <a:latin typeface="HG丸ｺﾞｼｯｸM-PRO" panose="020F0600000000000000" pitchFamily="50" charset="-128"/>
                <a:ea typeface="HG丸ｺﾞｼｯｸM-PRO" panose="020F0600000000000000" pitchFamily="50" charset="-128"/>
              </a:rPr>
              <a:t>条において、「特定健康診査等実施計画」を定めるものとされています。こうした背景から、</a:t>
            </a:r>
            <a:r>
              <a:rPr lang="ja-JP" altLang="en-US" sz="1200" dirty="0">
                <a:latin typeface="HG丸ｺﾞｼｯｸM-PRO" panose="020F0600000000000000" pitchFamily="50" charset="-128"/>
                <a:ea typeface="HG丸ｺﾞｼｯｸM-PRO" panose="020F0600000000000000" pitchFamily="50" charset="-128"/>
              </a:rPr>
              <a:t>本</a:t>
            </a:r>
            <a:r>
              <a:rPr lang="ja-JP" altLang="ja-JP" sz="1200" dirty="0">
                <a:latin typeface="HG丸ｺﾞｼｯｸM-PRO" panose="020F0600000000000000" pitchFamily="50" charset="-128"/>
                <a:ea typeface="HG丸ｺﾞｼｯｸM-PRO" panose="020F0600000000000000" pitchFamily="50" charset="-128"/>
              </a:rPr>
              <a:t>町では特定健康診査等実施計画</a:t>
            </a:r>
            <a:r>
              <a:rPr lang="ja-JP" altLang="en-US" sz="1200" dirty="0">
                <a:latin typeface="HG丸ｺﾞｼｯｸM-PRO" panose="020F0600000000000000" pitchFamily="50" charset="-128"/>
                <a:ea typeface="HG丸ｺﾞｼｯｸM-PRO" panose="020F0600000000000000" pitchFamily="50" charset="-128"/>
              </a:rPr>
              <a:t>の</a:t>
            </a:r>
            <a:r>
              <a:rPr lang="ja-JP" altLang="ja-JP" sz="1200" dirty="0">
                <a:latin typeface="HG丸ｺﾞｼｯｸM-PRO" panose="020F0600000000000000" pitchFamily="50" charset="-128"/>
                <a:ea typeface="HG丸ｺﾞｼｯｸM-PRO" panose="020F0600000000000000" pitchFamily="50" charset="-128"/>
              </a:rPr>
              <a:t>第</a:t>
            </a:r>
            <a:r>
              <a:rPr lang="en-US" altLang="ja-JP" sz="1200" dirty="0">
                <a:latin typeface="HG丸ｺﾞｼｯｸM-PRO" panose="020F0600000000000000" pitchFamily="50" charset="-128"/>
                <a:ea typeface="HG丸ｺﾞｼｯｸM-PRO" panose="020F0600000000000000" pitchFamily="50" charset="-128"/>
              </a:rPr>
              <a:t>1</a:t>
            </a:r>
            <a:r>
              <a:rPr lang="ja-JP" altLang="ja-JP" sz="1200" dirty="0">
                <a:latin typeface="HG丸ｺﾞｼｯｸM-PRO" panose="020F0600000000000000" pitchFamily="50" charset="-128"/>
                <a:ea typeface="HG丸ｺﾞｼｯｸM-PRO" panose="020F0600000000000000" pitchFamily="50" charset="-128"/>
              </a:rPr>
              <a:t>期</a:t>
            </a:r>
            <a:r>
              <a:rPr lang="ja-JP" altLang="en-US" sz="1200" dirty="0">
                <a:latin typeface="HG丸ｺﾞｼｯｸM-PRO" panose="020F0600000000000000" pitchFamily="50" charset="-128"/>
                <a:ea typeface="HG丸ｺﾞｼｯｸM-PRO" panose="020F0600000000000000" pitchFamily="50" charset="-128"/>
              </a:rPr>
              <a:t>（平成</a:t>
            </a:r>
            <a:r>
              <a:rPr lang="en-US" altLang="ja-JP" sz="1200" dirty="0">
                <a:latin typeface="HG丸ｺﾞｼｯｸM-PRO" panose="020F0600000000000000" pitchFamily="50" charset="-128"/>
                <a:ea typeface="HG丸ｺﾞｼｯｸM-PRO" panose="020F0600000000000000" pitchFamily="50" charset="-128"/>
              </a:rPr>
              <a:t>20</a:t>
            </a:r>
            <a:r>
              <a:rPr lang="ja-JP" altLang="en-US" sz="1200" dirty="0">
                <a:latin typeface="HG丸ｺﾞｼｯｸM-PRO" panose="020F0600000000000000" pitchFamily="50" charset="-128"/>
                <a:ea typeface="HG丸ｺﾞｼｯｸM-PRO" panose="020F0600000000000000" pitchFamily="50" charset="-128"/>
              </a:rPr>
              <a:t>年度から平成</a:t>
            </a:r>
            <a:r>
              <a:rPr lang="en-US" altLang="ja-JP" sz="1200" dirty="0">
                <a:latin typeface="HG丸ｺﾞｼｯｸM-PRO" panose="020F0600000000000000" pitchFamily="50" charset="-128"/>
                <a:ea typeface="HG丸ｺﾞｼｯｸM-PRO" panose="020F0600000000000000" pitchFamily="50" charset="-128"/>
              </a:rPr>
              <a:t>24</a:t>
            </a:r>
            <a:r>
              <a:rPr lang="ja-JP" altLang="en-US" sz="1200" dirty="0">
                <a:latin typeface="HG丸ｺﾞｼｯｸM-PRO" panose="020F0600000000000000" pitchFamily="50" charset="-128"/>
                <a:ea typeface="HG丸ｺﾞｼｯｸM-PRO" panose="020F0600000000000000" pitchFamily="50" charset="-128"/>
              </a:rPr>
              <a:t>年度）及び</a:t>
            </a:r>
            <a:r>
              <a:rPr lang="ja-JP" altLang="ja-JP" sz="1200" dirty="0">
                <a:latin typeface="HG丸ｺﾞｼｯｸM-PRO" panose="020F0600000000000000" pitchFamily="50" charset="-128"/>
                <a:ea typeface="HG丸ｺﾞｼｯｸM-PRO" panose="020F0600000000000000" pitchFamily="50" charset="-128"/>
              </a:rPr>
              <a:t>第</a:t>
            </a:r>
            <a:r>
              <a:rPr lang="en-US" altLang="ja-JP" sz="1200" dirty="0">
                <a:latin typeface="HG丸ｺﾞｼｯｸM-PRO" panose="020F0600000000000000" pitchFamily="50" charset="-128"/>
                <a:ea typeface="HG丸ｺﾞｼｯｸM-PRO" panose="020F0600000000000000" pitchFamily="50" charset="-128"/>
              </a:rPr>
              <a:t>2</a:t>
            </a:r>
            <a:r>
              <a:rPr lang="ja-JP" altLang="ja-JP" sz="1200" dirty="0">
                <a:latin typeface="HG丸ｺﾞｼｯｸM-PRO" panose="020F0600000000000000" pitchFamily="50" charset="-128"/>
                <a:ea typeface="HG丸ｺﾞｼｯｸM-PRO" panose="020F0600000000000000" pitchFamily="50" charset="-128"/>
              </a:rPr>
              <a:t>期</a:t>
            </a:r>
            <a:r>
              <a:rPr lang="ja-JP" altLang="en-US" sz="1200" dirty="0">
                <a:latin typeface="HG丸ｺﾞｼｯｸM-PRO" panose="020F0600000000000000" pitchFamily="50" charset="-128"/>
                <a:ea typeface="HG丸ｺﾞｼｯｸM-PRO" panose="020F0600000000000000" pitchFamily="50" charset="-128"/>
              </a:rPr>
              <a:t>（平成</a:t>
            </a:r>
            <a:r>
              <a:rPr lang="en-US" altLang="ja-JP" sz="1200" dirty="0">
                <a:latin typeface="HG丸ｺﾞｼｯｸM-PRO" panose="020F0600000000000000" pitchFamily="50" charset="-128"/>
                <a:ea typeface="HG丸ｺﾞｼｯｸM-PRO" panose="020F0600000000000000" pitchFamily="50" charset="-128"/>
              </a:rPr>
              <a:t>25</a:t>
            </a:r>
            <a:r>
              <a:rPr lang="ja-JP" altLang="en-US" sz="1200" dirty="0">
                <a:latin typeface="HG丸ｺﾞｼｯｸM-PRO" panose="020F0600000000000000" pitchFamily="50" charset="-128"/>
                <a:ea typeface="HG丸ｺﾞｼｯｸM-PRO" panose="020F0600000000000000" pitchFamily="50" charset="-128"/>
              </a:rPr>
              <a:t>年度から平成</a:t>
            </a:r>
            <a:r>
              <a:rPr lang="en-US" altLang="ja-JP" sz="1200" dirty="0">
                <a:latin typeface="HG丸ｺﾞｼｯｸM-PRO" panose="020F0600000000000000" pitchFamily="50" charset="-128"/>
                <a:ea typeface="HG丸ｺﾞｼｯｸM-PRO" panose="020F0600000000000000" pitchFamily="50" charset="-128"/>
              </a:rPr>
              <a:t>29</a:t>
            </a:r>
            <a:r>
              <a:rPr lang="ja-JP" altLang="en-US" sz="1200" dirty="0">
                <a:latin typeface="HG丸ｺﾞｼｯｸM-PRO" panose="020F0600000000000000" pitchFamily="50" charset="-128"/>
                <a:ea typeface="HG丸ｺﾞｼｯｸM-PRO" panose="020F0600000000000000" pitchFamily="50" charset="-128"/>
              </a:rPr>
              <a:t>年度）を策定し</a:t>
            </a:r>
            <a:r>
              <a:rPr lang="ja-JP" altLang="ja-JP" sz="1200" dirty="0">
                <a:latin typeface="HG丸ｺﾞｼｯｸM-PRO" panose="020F0600000000000000" pitchFamily="50" charset="-128"/>
                <a:ea typeface="HG丸ｺﾞｼｯｸM-PRO" panose="020F0600000000000000" pitchFamily="50" charset="-128"/>
              </a:rPr>
              <a:t>、特定健康診査等の円滑な実施に向けて取組みを行ってきました。この「特定健康診査等実施計画」と「データヘルス計画」において内容が重複することや整合性を図る観点から、両計画を合わせ平成</a:t>
            </a:r>
            <a:r>
              <a:rPr lang="en-US" altLang="ja-JP" sz="1200" dirty="0">
                <a:latin typeface="HG丸ｺﾞｼｯｸM-PRO" panose="020F0600000000000000" pitchFamily="50" charset="-128"/>
                <a:ea typeface="HG丸ｺﾞｼｯｸM-PRO" panose="020F0600000000000000" pitchFamily="50" charset="-128"/>
              </a:rPr>
              <a:t>30</a:t>
            </a:r>
            <a:r>
              <a:rPr lang="ja-JP" altLang="ja-JP" sz="1200" dirty="0">
                <a:latin typeface="HG丸ｺﾞｼｯｸM-PRO" panose="020F0600000000000000" pitchFamily="50" charset="-128"/>
                <a:ea typeface="HG丸ｺﾞｼｯｸM-PRO" panose="020F0600000000000000" pitchFamily="50" charset="-128"/>
              </a:rPr>
              <a:t>年度から</a:t>
            </a:r>
            <a:r>
              <a:rPr lang="ja-JP" altLang="en-US" sz="1200" dirty="0">
                <a:latin typeface="HG丸ｺﾞｼｯｸM-PRO" panose="020F0600000000000000" pitchFamily="50" charset="-128"/>
                <a:ea typeface="HG丸ｺﾞｼｯｸM-PRO" panose="020F0600000000000000" pitchFamily="50" charset="-128"/>
              </a:rPr>
              <a:t>令和</a:t>
            </a:r>
            <a:r>
              <a:rPr lang="en-US" altLang="ja-JP" sz="1200" dirty="0">
                <a:latin typeface="HG丸ｺﾞｼｯｸM-PRO" panose="020F0600000000000000" pitchFamily="50" charset="-128"/>
                <a:ea typeface="HG丸ｺﾞｼｯｸM-PRO" panose="020F0600000000000000" pitchFamily="50" charset="-128"/>
              </a:rPr>
              <a:t>5</a:t>
            </a:r>
            <a:r>
              <a:rPr lang="ja-JP" altLang="en-US" sz="1200" dirty="0">
                <a:latin typeface="HG丸ｺﾞｼｯｸM-PRO" panose="020F0600000000000000" pitchFamily="50" charset="-128"/>
                <a:ea typeface="HG丸ｺﾞｼｯｸM-PRO" panose="020F0600000000000000" pitchFamily="50" charset="-128"/>
              </a:rPr>
              <a:t>年度（</a:t>
            </a:r>
            <a:r>
              <a:rPr lang="ja-JP" altLang="ja-JP" sz="1200" dirty="0">
                <a:latin typeface="HG丸ｺﾞｼｯｸM-PRO" panose="020F0600000000000000" pitchFamily="50" charset="-128"/>
                <a:ea typeface="HG丸ｺﾞｼｯｸM-PRO" panose="020F0600000000000000" pitchFamily="50" charset="-128"/>
              </a:rPr>
              <a:t>平成</a:t>
            </a:r>
            <a:r>
              <a:rPr lang="en-US" altLang="ja-JP" sz="1200" dirty="0">
                <a:latin typeface="HG丸ｺﾞｼｯｸM-PRO" panose="020F0600000000000000" pitchFamily="50" charset="-128"/>
                <a:ea typeface="HG丸ｺﾞｼｯｸM-PRO" panose="020F0600000000000000" pitchFamily="50" charset="-128"/>
              </a:rPr>
              <a:t>35</a:t>
            </a:r>
            <a:r>
              <a:rPr lang="ja-JP" altLang="ja-JP" sz="1200" dirty="0">
                <a:latin typeface="HG丸ｺﾞｼｯｸM-PRO" panose="020F0600000000000000" pitchFamily="50" charset="-128"/>
                <a:ea typeface="HG丸ｺﾞｼｯｸM-PRO" panose="020F0600000000000000" pitchFamily="50" charset="-128"/>
              </a:rPr>
              <a:t>年度</a:t>
            </a:r>
            <a:r>
              <a:rPr lang="ja-JP" altLang="en-US" sz="1200" dirty="0">
                <a:latin typeface="HG丸ｺﾞｼｯｸM-PRO" panose="020F0600000000000000" pitchFamily="50" charset="-128"/>
                <a:ea typeface="HG丸ｺﾞｼｯｸM-PRO" panose="020F0600000000000000" pitchFamily="50" charset="-128"/>
              </a:rPr>
              <a:t>）</a:t>
            </a:r>
            <a:r>
              <a:rPr lang="ja-JP" altLang="ja-JP" sz="1200" dirty="0">
                <a:latin typeface="HG丸ｺﾞｼｯｸM-PRO" panose="020F0600000000000000" pitchFamily="50" charset="-128"/>
                <a:ea typeface="HG丸ｺﾞｼｯｸM-PRO" panose="020F0600000000000000" pitchFamily="50" charset="-128"/>
              </a:rPr>
              <a:t>まで一体型として計画を策定するものです。</a:t>
            </a:r>
          </a:p>
          <a:p>
            <a:r>
              <a:rPr lang="ja-JP" altLang="en-US" sz="1200" dirty="0">
                <a:latin typeface="HG丸ｺﾞｼｯｸM-PRO" panose="020F0600000000000000" pitchFamily="50" charset="-128"/>
                <a:ea typeface="HG丸ｺﾞｼｯｸM-PRO" panose="020F0600000000000000" pitchFamily="50" charset="-128"/>
              </a:rPr>
              <a:t>　</a:t>
            </a:r>
            <a:r>
              <a:rPr lang="ja-JP" altLang="ja-JP" sz="1200" dirty="0">
                <a:latin typeface="HG丸ｺﾞｼｯｸM-PRO" panose="020F0600000000000000" pitchFamily="50" charset="-128"/>
                <a:ea typeface="HG丸ｺﾞｼｯｸM-PRO" panose="020F0600000000000000" pitchFamily="50" charset="-128"/>
              </a:rPr>
              <a:t>保健事業の効果的・効率的な運営をしていくため、これまでの計画を見直し、平成</a:t>
            </a:r>
            <a:r>
              <a:rPr lang="en-US" altLang="ja-JP" sz="1200" dirty="0">
                <a:latin typeface="HG丸ｺﾞｼｯｸM-PRO" panose="020F0600000000000000" pitchFamily="50" charset="-128"/>
                <a:ea typeface="HG丸ｺﾞｼｯｸM-PRO" panose="020F0600000000000000" pitchFamily="50" charset="-128"/>
              </a:rPr>
              <a:t>30</a:t>
            </a:r>
            <a:r>
              <a:rPr lang="ja-JP" altLang="ja-JP" sz="1200" dirty="0">
                <a:latin typeface="HG丸ｺﾞｼｯｸM-PRO" panose="020F0600000000000000" pitchFamily="50" charset="-128"/>
                <a:ea typeface="HG丸ｺﾞｼｯｸM-PRO" panose="020F0600000000000000" pitchFamily="50" charset="-128"/>
              </a:rPr>
              <a:t>年度～</a:t>
            </a:r>
            <a:r>
              <a:rPr lang="ja-JP" altLang="en-US" sz="1200" dirty="0">
                <a:latin typeface="HG丸ｺﾞｼｯｸM-PRO" panose="020F0600000000000000" pitchFamily="50" charset="-128"/>
                <a:ea typeface="HG丸ｺﾞｼｯｸM-PRO" panose="020F0600000000000000" pitchFamily="50" charset="-128"/>
              </a:rPr>
              <a:t>令和</a:t>
            </a:r>
            <a:r>
              <a:rPr lang="en-US" altLang="ja-JP" sz="1200" dirty="0">
                <a:latin typeface="HG丸ｺﾞｼｯｸM-PRO" panose="020F0600000000000000" pitchFamily="50" charset="-128"/>
                <a:ea typeface="HG丸ｺﾞｼｯｸM-PRO" panose="020F0600000000000000" pitchFamily="50" charset="-128"/>
              </a:rPr>
              <a:t>5</a:t>
            </a:r>
            <a:r>
              <a:rPr lang="ja-JP" altLang="en-US" sz="1200" dirty="0">
                <a:latin typeface="HG丸ｺﾞｼｯｸM-PRO" panose="020F0600000000000000" pitchFamily="50" charset="-128"/>
                <a:ea typeface="HG丸ｺﾞｼｯｸM-PRO" panose="020F0600000000000000" pitchFamily="50" charset="-128"/>
              </a:rPr>
              <a:t>年度（</a:t>
            </a:r>
            <a:r>
              <a:rPr lang="ja-JP" altLang="ja-JP" sz="1200" dirty="0">
                <a:latin typeface="HG丸ｺﾞｼｯｸM-PRO" panose="020F0600000000000000" pitchFamily="50" charset="-128"/>
                <a:ea typeface="HG丸ｺﾞｼｯｸM-PRO" panose="020F0600000000000000" pitchFamily="50" charset="-128"/>
              </a:rPr>
              <a:t>平成</a:t>
            </a:r>
            <a:r>
              <a:rPr lang="en-US" altLang="ja-JP" sz="1200" dirty="0">
                <a:latin typeface="HG丸ｺﾞｼｯｸM-PRO" panose="020F0600000000000000" pitchFamily="50" charset="-128"/>
                <a:ea typeface="HG丸ｺﾞｼｯｸM-PRO" panose="020F0600000000000000" pitchFamily="50" charset="-128"/>
              </a:rPr>
              <a:t>35</a:t>
            </a:r>
            <a:r>
              <a:rPr lang="ja-JP" altLang="ja-JP" sz="1200" dirty="0">
                <a:latin typeface="HG丸ｺﾞｼｯｸM-PRO" panose="020F0600000000000000" pitchFamily="50" charset="-128"/>
                <a:ea typeface="HG丸ｺﾞｼｯｸM-PRO" panose="020F0600000000000000" pitchFamily="50" charset="-128"/>
              </a:rPr>
              <a:t>年度</a:t>
            </a:r>
            <a:r>
              <a:rPr lang="ja-JP" altLang="en-US" sz="1200" dirty="0">
                <a:latin typeface="HG丸ｺﾞｼｯｸM-PRO" panose="020F0600000000000000" pitchFamily="50" charset="-128"/>
                <a:ea typeface="HG丸ｺﾞｼｯｸM-PRO" panose="020F0600000000000000" pitchFamily="50" charset="-128"/>
              </a:rPr>
              <a:t>）</a:t>
            </a:r>
            <a:r>
              <a:rPr lang="ja-JP" altLang="ja-JP" sz="1200" dirty="0">
                <a:latin typeface="HG丸ｺﾞｼｯｸM-PRO" panose="020F0600000000000000" pitchFamily="50" charset="-128"/>
                <a:ea typeface="HG丸ｺﾞｼｯｸM-PRO" panose="020F0600000000000000" pitchFamily="50" charset="-128"/>
              </a:rPr>
              <a:t>までの「第２期データヘルス計画」と「第３期特定健康診査等実施計画」を一体型とした「箱根町国民健康保険加入者の健康対策」を策定します。</a:t>
            </a:r>
          </a:p>
          <a:p>
            <a:endParaRPr lang="en-US" altLang="ja-JP" sz="1200" dirty="0">
              <a:latin typeface="HG丸ｺﾞｼｯｸM-PRO" panose="020F0600000000000000" pitchFamily="50" charset="-128"/>
              <a:ea typeface="HG丸ｺﾞｼｯｸM-PRO" panose="020F0600000000000000" pitchFamily="50" charset="-128"/>
            </a:endParaRPr>
          </a:p>
        </p:txBody>
      </p:sp>
      <p:sp>
        <p:nvSpPr>
          <p:cNvPr id="18" name="フッター プレースホルダー 17"/>
          <p:cNvSpPr>
            <a:spLocks noGrp="1"/>
          </p:cNvSpPr>
          <p:nvPr>
            <p:ph type="ftr" sz="quarter" idx="11"/>
          </p:nvPr>
        </p:nvSpPr>
        <p:spPr/>
        <p:txBody>
          <a:bodyPr/>
          <a:lstStyle/>
          <a:p>
            <a:r>
              <a:rPr kumimoji="1" lang="ja-JP" altLang="en-US" dirty="0"/>
              <a:t>－１－</a:t>
            </a:r>
          </a:p>
        </p:txBody>
      </p:sp>
      <p:sp>
        <p:nvSpPr>
          <p:cNvPr id="19" name="正方形/長方形 18">
            <a:extLst>
              <a:ext uri="{FF2B5EF4-FFF2-40B4-BE49-F238E27FC236}">
                <a16:creationId xmlns:a16="http://schemas.microsoft.com/office/drawing/2014/main" id="{BA63AB14-A7B1-4568-9F8A-343629911BFF}"/>
              </a:ext>
            </a:extLst>
          </p:cNvPr>
          <p:cNvSpPr/>
          <p:nvPr/>
        </p:nvSpPr>
        <p:spPr>
          <a:xfrm>
            <a:off x="445033" y="6809566"/>
            <a:ext cx="1441420" cy="307777"/>
          </a:xfrm>
          <a:prstGeom prst="rect">
            <a:avLst/>
          </a:prstGeom>
        </p:spPr>
        <p:txBody>
          <a:bodyPr wrap="none">
            <a:spAutoFit/>
          </a:bodyPr>
          <a:lstStyle/>
          <a:p>
            <a:pPr lvl="0"/>
            <a:r>
              <a:rPr lang="ja-JP" altLang="en-US" sz="1400" dirty="0">
                <a:latin typeface="HG丸ｺﾞｼｯｸM-PRO" pitchFamily="50" charset="-128"/>
                <a:ea typeface="HG丸ｺﾞｼｯｸM-PRO" pitchFamily="50" charset="-128"/>
              </a:rPr>
              <a:t>２　計画の期間</a:t>
            </a:r>
            <a:endParaRPr lang="en-US" altLang="ja-JP" sz="1400" dirty="0">
              <a:latin typeface="HG丸ｺﾞｼｯｸM-PRO" pitchFamily="50" charset="-128"/>
              <a:ea typeface="HG丸ｺﾞｼｯｸM-PRO" pitchFamily="50" charset="-128"/>
            </a:endParaRPr>
          </a:p>
        </p:txBody>
      </p:sp>
      <p:sp>
        <p:nvSpPr>
          <p:cNvPr id="22" name="正方形/長方形 21">
            <a:extLst>
              <a:ext uri="{FF2B5EF4-FFF2-40B4-BE49-F238E27FC236}">
                <a16:creationId xmlns:a16="http://schemas.microsoft.com/office/drawing/2014/main" id="{04C1C387-EC3B-4C9A-AD62-AA2EBF6A7375}"/>
              </a:ext>
            </a:extLst>
          </p:cNvPr>
          <p:cNvSpPr/>
          <p:nvPr/>
        </p:nvSpPr>
        <p:spPr>
          <a:xfrm>
            <a:off x="678285" y="7157688"/>
            <a:ext cx="5688632" cy="461665"/>
          </a:xfrm>
          <a:prstGeom prst="rect">
            <a:avLst/>
          </a:prstGeom>
        </p:spPr>
        <p:txBody>
          <a:bodyPr wrap="square">
            <a:spAutoFit/>
          </a:bodyPr>
          <a:lstStyle/>
          <a:p>
            <a:pPr algn="just"/>
            <a:r>
              <a:rPr lang="ja-JP" altLang="en-US" sz="1200" dirty="0">
                <a:latin typeface="HG丸ｺﾞｼｯｸM-PRO" pitchFamily="50" charset="-128"/>
                <a:ea typeface="HG丸ｺﾞｼｯｸM-PRO" pitchFamily="50" charset="-128"/>
              </a:rPr>
              <a:t>　本計画の期間は、第</a:t>
            </a:r>
            <a:r>
              <a:rPr lang="en-US" altLang="ja-JP" sz="1200" dirty="0">
                <a:latin typeface="HG丸ｺﾞｼｯｸM-PRO" pitchFamily="50" charset="-128"/>
                <a:ea typeface="HG丸ｺﾞｼｯｸM-PRO" pitchFamily="50" charset="-128"/>
              </a:rPr>
              <a:t>2</a:t>
            </a:r>
            <a:r>
              <a:rPr lang="ja-JP" altLang="en-US" sz="1200" dirty="0">
                <a:latin typeface="HG丸ｺﾞｼｯｸM-PRO" pitchFamily="50" charset="-128"/>
                <a:ea typeface="HG丸ｺﾞｼｯｸM-PRO" pitchFamily="50" charset="-128"/>
              </a:rPr>
              <a:t>期として平成</a:t>
            </a:r>
            <a:r>
              <a:rPr lang="en-US" altLang="ja-JP" sz="1200" dirty="0">
                <a:latin typeface="HG丸ｺﾞｼｯｸM-PRO" pitchFamily="50" charset="-128"/>
                <a:ea typeface="HG丸ｺﾞｼｯｸM-PRO" pitchFamily="50" charset="-128"/>
              </a:rPr>
              <a:t>30</a:t>
            </a:r>
            <a:r>
              <a:rPr lang="ja-JP" altLang="en-US" sz="1200" dirty="0">
                <a:latin typeface="HG丸ｺﾞｼｯｸM-PRO" pitchFamily="50" charset="-128"/>
                <a:ea typeface="HG丸ｺﾞｼｯｸM-PRO" pitchFamily="50" charset="-128"/>
              </a:rPr>
              <a:t>年度から令和</a:t>
            </a:r>
            <a:r>
              <a:rPr lang="en-US" altLang="ja-JP" sz="1200" dirty="0">
                <a:latin typeface="HG丸ｺﾞｼｯｸM-PRO" pitchFamily="50" charset="-128"/>
                <a:ea typeface="HG丸ｺﾞｼｯｸM-PRO" pitchFamily="50" charset="-128"/>
              </a:rPr>
              <a:t>5</a:t>
            </a:r>
            <a:r>
              <a:rPr lang="ja-JP" altLang="en-US" sz="1200" dirty="0">
                <a:latin typeface="HG丸ｺﾞｼｯｸM-PRO" pitchFamily="50" charset="-128"/>
                <a:ea typeface="HG丸ｺﾞｼｯｸM-PRO" pitchFamily="50" charset="-128"/>
              </a:rPr>
              <a:t>年度（平成</a:t>
            </a:r>
            <a:r>
              <a:rPr lang="en-US" altLang="ja-JP" sz="1200" dirty="0">
                <a:latin typeface="HG丸ｺﾞｼｯｸM-PRO" pitchFamily="50" charset="-128"/>
                <a:ea typeface="HG丸ｺﾞｼｯｸM-PRO" pitchFamily="50" charset="-128"/>
              </a:rPr>
              <a:t>35</a:t>
            </a:r>
            <a:r>
              <a:rPr lang="ja-JP" altLang="en-US" sz="1200" dirty="0">
                <a:latin typeface="HG丸ｺﾞｼｯｸM-PRO" pitchFamily="50" charset="-128"/>
                <a:ea typeface="HG丸ｺﾞｼｯｸM-PRO" pitchFamily="50" charset="-128"/>
              </a:rPr>
              <a:t>年度）までの</a:t>
            </a:r>
            <a:r>
              <a:rPr lang="en-US" altLang="ja-JP" sz="1200" dirty="0">
                <a:latin typeface="HG丸ｺﾞｼｯｸM-PRO" pitchFamily="50" charset="-128"/>
                <a:ea typeface="HG丸ｺﾞｼｯｸM-PRO" pitchFamily="50" charset="-128"/>
              </a:rPr>
              <a:t>6</a:t>
            </a:r>
            <a:r>
              <a:rPr lang="ja-JP" altLang="en-US" sz="1200" dirty="0">
                <a:latin typeface="HG丸ｺﾞｼｯｸM-PRO" pitchFamily="50" charset="-128"/>
                <a:ea typeface="HG丸ｺﾞｼｯｸM-PRO" pitchFamily="50" charset="-128"/>
              </a:rPr>
              <a:t>年間とし、第</a:t>
            </a:r>
            <a:r>
              <a:rPr lang="en-US" altLang="ja-JP" sz="1200" dirty="0">
                <a:latin typeface="HG丸ｺﾞｼｯｸM-PRO" pitchFamily="50" charset="-128"/>
                <a:ea typeface="HG丸ｺﾞｼｯｸM-PRO" pitchFamily="50" charset="-128"/>
              </a:rPr>
              <a:t>3</a:t>
            </a:r>
            <a:r>
              <a:rPr lang="ja-JP" altLang="en-US" sz="1200" dirty="0">
                <a:latin typeface="HG丸ｺﾞｼｯｸM-PRO" pitchFamily="50" charset="-128"/>
                <a:ea typeface="HG丸ｺﾞｼｯｸM-PRO" pitchFamily="50" charset="-128"/>
              </a:rPr>
              <a:t>期特定健康診査等実施計画を含め策定しました。</a:t>
            </a:r>
          </a:p>
        </p:txBody>
      </p:sp>
    </p:spTree>
    <p:extLst>
      <p:ext uri="{BB962C8B-B14F-4D97-AF65-F5344CB8AC3E}">
        <p14:creationId xmlns:p14="http://schemas.microsoft.com/office/powerpoint/2010/main" val="11812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476672" y="1259632"/>
            <a:ext cx="389850" cy="338554"/>
          </a:xfrm>
          <a:prstGeom prst="rect">
            <a:avLst/>
          </a:prstGeom>
        </p:spPr>
        <p:txBody>
          <a:bodyPr wrap="none">
            <a:spAutoFit/>
          </a:bodyPr>
          <a:lstStyle/>
          <a:p>
            <a:r>
              <a:rPr lang="ja-JP" altLang="ja-JP" sz="1600" dirty="0">
                <a:latin typeface="HG丸ｺﾞｼｯｸM-PRO" pitchFamily="50" charset="-128"/>
                <a:ea typeface="HG丸ｺﾞｼｯｸM-PRO" pitchFamily="50" charset="-128"/>
              </a:rPr>
              <a:t>　</a:t>
            </a:r>
            <a:endParaRPr lang="ja-JP" altLang="en-US" sz="1600" dirty="0">
              <a:latin typeface="HG丸ｺﾞｼｯｸM-PRO" pitchFamily="50" charset="-128"/>
              <a:ea typeface="HG丸ｺﾞｼｯｸM-PRO" pitchFamily="50" charset="-128"/>
            </a:endParaRPr>
          </a:p>
        </p:txBody>
      </p:sp>
      <p:sp>
        <p:nvSpPr>
          <p:cNvPr id="18" name="フッター プレースホルダー 17"/>
          <p:cNvSpPr>
            <a:spLocks noGrp="1"/>
          </p:cNvSpPr>
          <p:nvPr>
            <p:ph type="ftr" sz="quarter" idx="11"/>
          </p:nvPr>
        </p:nvSpPr>
        <p:spPr/>
        <p:txBody>
          <a:bodyPr/>
          <a:lstStyle/>
          <a:p>
            <a:r>
              <a:rPr kumimoji="1" lang="ja-JP" altLang="en-US" dirty="0"/>
              <a:t>－２－</a:t>
            </a:r>
          </a:p>
        </p:txBody>
      </p:sp>
      <p:pic>
        <p:nvPicPr>
          <p:cNvPr id="2" name="図 1">
            <a:extLst>
              <a:ext uri="{FF2B5EF4-FFF2-40B4-BE49-F238E27FC236}">
                <a16:creationId xmlns:a16="http://schemas.microsoft.com/office/drawing/2014/main" id="{24E42395-D7FF-4121-A256-3B955927AAD3}"/>
              </a:ext>
            </a:extLst>
          </p:cNvPr>
          <p:cNvPicPr>
            <a:picLocks noChangeAspect="1"/>
          </p:cNvPicPr>
          <p:nvPr/>
        </p:nvPicPr>
        <p:blipFill>
          <a:blip r:embed="rId3"/>
          <a:stretch>
            <a:fillRect/>
          </a:stretch>
        </p:blipFill>
        <p:spPr>
          <a:xfrm>
            <a:off x="378051" y="833987"/>
            <a:ext cx="6386521" cy="2928915"/>
          </a:xfrm>
          <a:prstGeom prst="rect">
            <a:avLst/>
          </a:prstGeom>
        </p:spPr>
      </p:pic>
      <p:sp>
        <p:nvSpPr>
          <p:cNvPr id="19" name="正方形/長方形 18">
            <a:extLst>
              <a:ext uri="{FF2B5EF4-FFF2-40B4-BE49-F238E27FC236}">
                <a16:creationId xmlns:a16="http://schemas.microsoft.com/office/drawing/2014/main" id="{F6FE66DB-7F92-4E86-9225-FB865863C672}"/>
              </a:ext>
            </a:extLst>
          </p:cNvPr>
          <p:cNvSpPr/>
          <p:nvPr/>
        </p:nvSpPr>
        <p:spPr>
          <a:xfrm>
            <a:off x="404941" y="467544"/>
            <a:ext cx="3262432" cy="338554"/>
          </a:xfrm>
          <a:prstGeom prst="rect">
            <a:avLst/>
          </a:prstGeom>
        </p:spPr>
        <p:txBody>
          <a:bodyPr wrap="none">
            <a:spAutoFit/>
          </a:bodyPr>
          <a:lstStyle/>
          <a:p>
            <a:r>
              <a:rPr lang="en-US" altLang="ja-JP" sz="1600" dirty="0">
                <a:latin typeface="HG丸ｺﾞｼｯｸM-PRO" pitchFamily="50" charset="-128"/>
                <a:ea typeface="HG丸ｺﾞｼｯｸM-PRO" pitchFamily="50" charset="-128"/>
              </a:rPr>
              <a:t>Ⅱ</a:t>
            </a:r>
            <a:r>
              <a:rPr lang="ja-JP" altLang="en-US" sz="1600" dirty="0">
                <a:latin typeface="HG丸ｺﾞｼｯｸM-PRO" pitchFamily="50" charset="-128"/>
                <a:ea typeface="HG丸ｺﾞｼｯｸM-PRO" pitchFamily="50" charset="-128"/>
              </a:rPr>
              <a:t>　データヘルス計画の概要　</a:t>
            </a:r>
            <a:r>
              <a:rPr lang="ja-JP" altLang="ja-JP" sz="1600" dirty="0">
                <a:latin typeface="HG丸ｺﾞｼｯｸM-PRO" pitchFamily="50" charset="-128"/>
                <a:ea typeface="HG丸ｺﾞｼｯｸM-PRO" pitchFamily="50" charset="-128"/>
              </a:rPr>
              <a:t>　</a:t>
            </a:r>
            <a:endParaRPr lang="ja-JP" altLang="en-US" sz="1600" dirty="0">
              <a:latin typeface="HG丸ｺﾞｼｯｸM-PRO" pitchFamily="50" charset="-128"/>
              <a:ea typeface="HG丸ｺﾞｼｯｸM-PRO" pitchFamily="50" charset="-128"/>
            </a:endParaRPr>
          </a:p>
        </p:txBody>
      </p:sp>
      <p:pic>
        <p:nvPicPr>
          <p:cNvPr id="20" name="図 19">
            <a:extLst>
              <a:ext uri="{FF2B5EF4-FFF2-40B4-BE49-F238E27FC236}">
                <a16:creationId xmlns:a16="http://schemas.microsoft.com/office/drawing/2014/main" id="{1DB357A0-FDC3-4CA1-AAFB-0971B4EE8C9B}"/>
              </a:ext>
            </a:extLst>
          </p:cNvPr>
          <p:cNvPicPr>
            <a:picLocks noChangeAspect="1"/>
          </p:cNvPicPr>
          <p:nvPr/>
        </p:nvPicPr>
        <p:blipFill>
          <a:blip r:embed="rId4"/>
          <a:stretch>
            <a:fillRect/>
          </a:stretch>
        </p:blipFill>
        <p:spPr>
          <a:xfrm>
            <a:off x="378050" y="4001858"/>
            <a:ext cx="6386521" cy="1516472"/>
          </a:xfrm>
          <a:prstGeom prst="rect">
            <a:avLst/>
          </a:prstGeom>
        </p:spPr>
      </p:pic>
      <p:sp>
        <p:nvSpPr>
          <p:cNvPr id="7" name="正方形/長方形 6">
            <a:extLst>
              <a:ext uri="{FF2B5EF4-FFF2-40B4-BE49-F238E27FC236}">
                <a16:creationId xmlns:a16="http://schemas.microsoft.com/office/drawing/2014/main" id="{2B0830B6-C878-4B4D-AA17-35FB30EF7D37}"/>
              </a:ext>
            </a:extLst>
          </p:cNvPr>
          <p:cNvSpPr/>
          <p:nvPr/>
        </p:nvSpPr>
        <p:spPr>
          <a:xfrm>
            <a:off x="422635" y="5930222"/>
            <a:ext cx="2236510" cy="338554"/>
          </a:xfrm>
          <a:prstGeom prst="rect">
            <a:avLst/>
          </a:prstGeom>
        </p:spPr>
        <p:txBody>
          <a:bodyPr wrap="none">
            <a:spAutoFit/>
          </a:bodyPr>
          <a:lstStyle/>
          <a:p>
            <a:r>
              <a:rPr lang="en-US" altLang="ja-JP" sz="1600" dirty="0">
                <a:latin typeface="HG丸ｺﾞｼｯｸM-PRO" pitchFamily="50" charset="-128"/>
                <a:ea typeface="HG丸ｺﾞｼｯｸM-PRO" pitchFamily="50" charset="-128"/>
              </a:rPr>
              <a:t>Ⅲ</a:t>
            </a:r>
            <a:r>
              <a:rPr lang="ja-JP" altLang="en-US" sz="1600" dirty="0">
                <a:latin typeface="HG丸ｺﾞｼｯｸM-PRO" pitchFamily="50" charset="-128"/>
                <a:ea typeface="HG丸ｺﾞｼｯｸM-PRO" pitchFamily="50" charset="-128"/>
              </a:rPr>
              <a:t>　中間評価の方法</a:t>
            </a:r>
            <a:r>
              <a:rPr lang="ja-JP" altLang="ja-JP" sz="1600" dirty="0">
                <a:latin typeface="HG丸ｺﾞｼｯｸM-PRO" pitchFamily="50" charset="-128"/>
                <a:ea typeface="HG丸ｺﾞｼｯｸM-PRO" pitchFamily="50" charset="-128"/>
              </a:rPr>
              <a:t>　</a:t>
            </a:r>
            <a:endParaRPr lang="ja-JP" altLang="en-US" sz="1600" dirty="0">
              <a:latin typeface="HG丸ｺﾞｼｯｸM-PRO" pitchFamily="50" charset="-128"/>
              <a:ea typeface="HG丸ｺﾞｼｯｸM-PRO" pitchFamily="50" charset="-128"/>
            </a:endParaRPr>
          </a:p>
        </p:txBody>
      </p:sp>
      <p:sp>
        <p:nvSpPr>
          <p:cNvPr id="8" name="正方形/長方形 7">
            <a:extLst>
              <a:ext uri="{FF2B5EF4-FFF2-40B4-BE49-F238E27FC236}">
                <a16:creationId xmlns:a16="http://schemas.microsoft.com/office/drawing/2014/main" id="{A47F2352-C224-480B-9A45-F9B2BE0D32A3}"/>
              </a:ext>
            </a:extLst>
          </p:cNvPr>
          <p:cNvSpPr/>
          <p:nvPr/>
        </p:nvSpPr>
        <p:spPr>
          <a:xfrm>
            <a:off x="671597" y="6306602"/>
            <a:ext cx="5688632" cy="1754326"/>
          </a:xfrm>
          <a:prstGeom prst="rect">
            <a:avLst/>
          </a:prstGeom>
        </p:spPr>
        <p:txBody>
          <a:bodyPr wrap="square">
            <a:spAutoFit/>
          </a:bodyPr>
          <a:lstStyle/>
          <a:p>
            <a:pPr algn="just"/>
            <a:r>
              <a:rPr lang="ja-JP" altLang="en-US" sz="1200" dirty="0">
                <a:latin typeface="HG丸ｺﾞｼｯｸM-PRO" pitchFamily="50" charset="-128"/>
                <a:ea typeface="HG丸ｺﾞｼｯｸM-PRO" pitchFamily="50" charset="-128"/>
              </a:rPr>
              <a:t>　各事業の目標に対する達成状況の評価を毎年実施し、進捗状況を明らかにするとともに、特に数値目標に達成できていない事業については改善を図ることとしました。また、令和３年度には中間評価、令和５年度には最終評価を行い、「特定健康診査等実施計画」等との整合性を図り、より効果的な事業となるよう見直しを行うこととしています。評価にあっては、</a:t>
            </a:r>
            <a:r>
              <a:rPr lang="en-US" altLang="ja-JP" sz="1200" dirty="0">
                <a:latin typeface="HG丸ｺﾞｼｯｸM-PRO" pitchFamily="50" charset="-128"/>
                <a:ea typeface="HG丸ｺﾞｼｯｸM-PRO" pitchFamily="50" charset="-128"/>
              </a:rPr>
              <a:t>KDB</a:t>
            </a:r>
            <a:r>
              <a:rPr lang="ja-JP" altLang="en-US" sz="1200" dirty="0">
                <a:latin typeface="HG丸ｺﾞｼｯｸM-PRO" pitchFamily="50" charset="-128"/>
                <a:ea typeface="HG丸ｺﾞｼｯｸM-PRO" pitchFamily="50" charset="-128"/>
              </a:rPr>
              <a:t>から得られる健診・医療・介護のデータ等を活用し、分析を進めております。また、国民健康保険の運営に関する協議会や保健事業打合せ会等で報告し、必要に応じて助言を受けるものとしています。</a:t>
            </a:r>
            <a:endParaRPr lang="en-US" altLang="ja-JP" sz="1200" dirty="0">
              <a:latin typeface="HG丸ｺﾞｼｯｸM-PRO" pitchFamily="50" charset="-128"/>
              <a:ea typeface="HG丸ｺﾞｼｯｸM-PRO" pitchFamily="50" charset="-128"/>
            </a:endParaRPr>
          </a:p>
          <a:p>
            <a:pPr algn="just"/>
            <a:r>
              <a:rPr lang="ja-JP" altLang="en-US" sz="1200" dirty="0">
                <a:latin typeface="HG丸ｺﾞｼｯｸM-PRO" pitchFamily="50" charset="-128"/>
                <a:ea typeface="HG丸ｺﾞｼｯｸM-PRO" pitchFamily="50" charset="-128"/>
              </a:rPr>
              <a:t>　本報告書は、これに基づき「中間評価」を行ったものです。</a:t>
            </a:r>
          </a:p>
        </p:txBody>
      </p:sp>
    </p:spTree>
    <p:extLst>
      <p:ext uri="{BB962C8B-B14F-4D97-AF65-F5344CB8AC3E}">
        <p14:creationId xmlns:p14="http://schemas.microsoft.com/office/powerpoint/2010/main" val="397753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9" name="フッター プレースホルダー 8"/>
          <p:cNvSpPr>
            <a:spLocks noGrp="1"/>
          </p:cNvSpPr>
          <p:nvPr>
            <p:ph type="ftr" sz="quarter" idx="11"/>
          </p:nvPr>
        </p:nvSpPr>
        <p:spPr/>
        <p:txBody>
          <a:bodyPr/>
          <a:lstStyle/>
          <a:p>
            <a:r>
              <a:rPr kumimoji="1" lang="ja-JP" altLang="en-US" dirty="0"/>
              <a:t>－３－</a:t>
            </a:r>
          </a:p>
        </p:txBody>
      </p:sp>
      <p:sp>
        <p:nvSpPr>
          <p:cNvPr id="16" name="正方形/長方形 15">
            <a:extLst>
              <a:ext uri="{FF2B5EF4-FFF2-40B4-BE49-F238E27FC236}">
                <a16:creationId xmlns:a16="http://schemas.microsoft.com/office/drawing/2014/main" id="{ADADE6F2-597B-4262-A7A2-C6A368479409}"/>
              </a:ext>
            </a:extLst>
          </p:cNvPr>
          <p:cNvSpPr/>
          <p:nvPr/>
        </p:nvSpPr>
        <p:spPr>
          <a:xfrm>
            <a:off x="914202" y="1091620"/>
            <a:ext cx="2171700" cy="276999"/>
          </a:xfrm>
          <a:prstGeom prst="rect">
            <a:avLst/>
          </a:prstGeom>
        </p:spPr>
        <p:txBody>
          <a:bodyPr wrap="square">
            <a:spAutoFit/>
          </a:bodyPr>
          <a:lstStyle/>
          <a:p>
            <a:pPr algn="just"/>
            <a:r>
              <a:rPr lang="ja-JP" altLang="en-US" sz="1200" dirty="0">
                <a:latin typeface="HG丸ｺﾞｼｯｸM-PRO" pitchFamily="50" charset="-128"/>
                <a:ea typeface="HG丸ｺﾞｼｯｸM-PRO" pitchFamily="50" charset="-128"/>
              </a:rPr>
              <a:t>（１）　被保険者数</a:t>
            </a:r>
          </a:p>
        </p:txBody>
      </p:sp>
      <p:sp>
        <p:nvSpPr>
          <p:cNvPr id="8" name="正方形/長方形 7">
            <a:extLst>
              <a:ext uri="{FF2B5EF4-FFF2-40B4-BE49-F238E27FC236}">
                <a16:creationId xmlns:a16="http://schemas.microsoft.com/office/drawing/2014/main" id="{FC6F8FDE-4D88-4AB4-8E85-DA3569A881D2}"/>
              </a:ext>
            </a:extLst>
          </p:cNvPr>
          <p:cNvSpPr/>
          <p:nvPr/>
        </p:nvSpPr>
        <p:spPr>
          <a:xfrm>
            <a:off x="594988" y="347246"/>
            <a:ext cx="1620957" cy="338554"/>
          </a:xfrm>
          <a:prstGeom prst="rect">
            <a:avLst/>
          </a:prstGeom>
        </p:spPr>
        <p:txBody>
          <a:bodyPr wrap="none">
            <a:spAutoFit/>
          </a:bodyPr>
          <a:lstStyle/>
          <a:p>
            <a:r>
              <a:rPr lang="en-US" altLang="ja-JP" sz="1600" dirty="0">
                <a:latin typeface="HG丸ｺﾞｼｯｸM-PRO" pitchFamily="50" charset="-128"/>
                <a:ea typeface="HG丸ｺﾞｼｯｸM-PRO" pitchFamily="50" charset="-128"/>
              </a:rPr>
              <a:t>Ⅳ</a:t>
            </a:r>
            <a:r>
              <a:rPr lang="ja-JP" altLang="en-US" sz="1600" dirty="0">
                <a:latin typeface="HG丸ｺﾞｼｯｸM-PRO" pitchFamily="50" charset="-128"/>
                <a:ea typeface="HG丸ｺﾞｼｯｸM-PRO" pitchFamily="50" charset="-128"/>
              </a:rPr>
              <a:t>　全体評価</a:t>
            </a:r>
            <a:r>
              <a:rPr lang="ja-JP" altLang="ja-JP" sz="1600" dirty="0">
                <a:latin typeface="HG丸ｺﾞｼｯｸM-PRO" pitchFamily="50" charset="-128"/>
                <a:ea typeface="HG丸ｺﾞｼｯｸM-PRO" pitchFamily="50" charset="-128"/>
              </a:rPr>
              <a:t>　</a:t>
            </a:r>
            <a:endParaRPr lang="ja-JP" altLang="en-US" sz="1600" dirty="0">
              <a:latin typeface="HG丸ｺﾞｼｯｸM-PRO" pitchFamily="50" charset="-128"/>
              <a:ea typeface="HG丸ｺﾞｼｯｸM-PRO" pitchFamily="50" charset="-128"/>
            </a:endParaRPr>
          </a:p>
        </p:txBody>
      </p:sp>
      <p:sp>
        <p:nvSpPr>
          <p:cNvPr id="10" name="正方形/長方形 9">
            <a:extLst>
              <a:ext uri="{FF2B5EF4-FFF2-40B4-BE49-F238E27FC236}">
                <a16:creationId xmlns:a16="http://schemas.microsoft.com/office/drawing/2014/main" id="{7F767EE4-80E8-4053-81F5-B1B39A0014AF}"/>
              </a:ext>
            </a:extLst>
          </p:cNvPr>
          <p:cNvSpPr/>
          <p:nvPr/>
        </p:nvSpPr>
        <p:spPr>
          <a:xfrm>
            <a:off x="836712" y="725269"/>
            <a:ext cx="1620957" cy="307777"/>
          </a:xfrm>
          <a:prstGeom prst="rect">
            <a:avLst/>
          </a:prstGeom>
        </p:spPr>
        <p:txBody>
          <a:bodyPr wrap="none">
            <a:spAutoFit/>
          </a:bodyPr>
          <a:lstStyle/>
          <a:p>
            <a:pPr lvl="0"/>
            <a:r>
              <a:rPr lang="ja-JP" altLang="en-US" sz="1400" dirty="0">
                <a:latin typeface="HG丸ｺﾞｼｯｸM-PRO" pitchFamily="50" charset="-128"/>
                <a:ea typeface="HG丸ｺﾞｼｯｸM-PRO" pitchFamily="50" charset="-128"/>
              </a:rPr>
              <a:t>１　箱根町の現状</a:t>
            </a:r>
            <a:endParaRPr lang="en-US" altLang="ja-JP" sz="1400" dirty="0">
              <a:latin typeface="HG丸ｺﾞｼｯｸM-PRO" pitchFamily="50" charset="-128"/>
              <a:ea typeface="HG丸ｺﾞｼｯｸM-PRO" pitchFamily="50" charset="-128"/>
            </a:endParaRPr>
          </a:p>
        </p:txBody>
      </p:sp>
      <p:pic>
        <p:nvPicPr>
          <p:cNvPr id="2" name="図 1">
            <a:extLst>
              <a:ext uri="{FF2B5EF4-FFF2-40B4-BE49-F238E27FC236}">
                <a16:creationId xmlns:a16="http://schemas.microsoft.com/office/drawing/2014/main" id="{1A698F1C-87D0-475D-8301-EAA899565B43}"/>
              </a:ext>
            </a:extLst>
          </p:cNvPr>
          <p:cNvPicPr>
            <a:picLocks noChangeAspect="1"/>
          </p:cNvPicPr>
          <p:nvPr/>
        </p:nvPicPr>
        <p:blipFill>
          <a:blip r:embed="rId3"/>
          <a:stretch>
            <a:fillRect/>
          </a:stretch>
        </p:blipFill>
        <p:spPr>
          <a:xfrm>
            <a:off x="1563947" y="1899692"/>
            <a:ext cx="3667125" cy="800100"/>
          </a:xfrm>
          <a:prstGeom prst="rect">
            <a:avLst/>
          </a:prstGeom>
        </p:spPr>
      </p:pic>
      <p:sp>
        <p:nvSpPr>
          <p:cNvPr id="12" name="正方形/長方形 11">
            <a:extLst>
              <a:ext uri="{FF2B5EF4-FFF2-40B4-BE49-F238E27FC236}">
                <a16:creationId xmlns:a16="http://schemas.microsoft.com/office/drawing/2014/main" id="{CC8371C1-5D2F-4E3B-97EE-13042CE37F04}"/>
              </a:ext>
            </a:extLst>
          </p:cNvPr>
          <p:cNvSpPr/>
          <p:nvPr/>
        </p:nvSpPr>
        <p:spPr>
          <a:xfrm>
            <a:off x="4653136" y="1653922"/>
            <a:ext cx="786804" cy="261610"/>
          </a:xfrm>
          <a:prstGeom prst="rect">
            <a:avLst/>
          </a:prstGeom>
        </p:spPr>
        <p:txBody>
          <a:bodyPr wrap="square">
            <a:spAutoFit/>
          </a:bodyPr>
          <a:lstStyle/>
          <a:p>
            <a:pPr algn="just"/>
            <a:r>
              <a:rPr lang="ja-JP" altLang="en-US" sz="1100" dirty="0">
                <a:latin typeface="HG丸ｺﾞｼｯｸM-PRO" pitchFamily="50" charset="-128"/>
                <a:ea typeface="HG丸ｺﾞｼｯｸM-PRO" pitchFamily="50" charset="-128"/>
              </a:rPr>
              <a:t>（人）　</a:t>
            </a:r>
          </a:p>
        </p:txBody>
      </p:sp>
      <p:sp>
        <p:nvSpPr>
          <p:cNvPr id="13" name="正方形/長方形 12">
            <a:extLst>
              <a:ext uri="{FF2B5EF4-FFF2-40B4-BE49-F238E27FC236}">
                <a16:creationId xmlns:a16="http://schemas.microsoft.com/office/drawing/2014/main" id="{2CF2E245-0BFC-4BCA-8EAA-C6CA5E4B892F}"/>
              </a:ext>
            </a:extLst>
          </p:cNvPr>
          <p:cNvSpPr/>
          <p:nvPr/>
        </p:nvSpPr>
        <p:spPr>
          <a:xfrm>
            <a:off x="1347390" y="1403648"/>
            <a:ext cx="4733696" cy="276999"/>
          </a:xfrm>
          <a:prstGeom prst="rect">
            <a:avLst/>
          </a:prstGeom>
        </p:spPr>
        <p:txBody>
          <a:bodyPr wrap="square">
            <a:spAutoFit/>
          </a:bodyPr>
          <a:lstStyle/>
          <a:p>
            <a:pPr algn="just"/>
            <a:r>
              <a:rPr lang="ja-JP" altLang="en-US" sz="1200" dirty="0">
                <a:latin typeface="HG丸ｺﾞｼｯｸM-PRO" pitchFamily="50" charset="-128"/>
                <a:ea typeface="HG丸ｺﾞｼｯｸM-PRO" pitchFamily="50" charset="-128"/>
              </a:rPr>
              <a:t>　本町の国民健康保険被保険者数は、年々減少しています。　</a:t>
            </a:r>
          </a:p>
        </p:txBody>
      </p:sp>
      <p:sp>
        <p:nvSpPr>
          <p:cNvPr id="14" name="正方形/長方形 13">
            <a:extLst>
              <a:ext uri="{FF2B5EF4-FFF2-40B4-BE49-F238E27FC236}">
                <a16:creationId xmlns:a16="http://schemas.microsoft.com/office/drawing/2014/main" id="{C9AB1A84-0A8F-4E15-8D44-77A1CF2D2BBC}"/>
              </a:ext>
            </a:extLst>
          </p:cNvPr>
          <p:cNvSpPr/>
          <p:nvPr/>
        </p:nvSpPr>
        <p:spPr>
          <a:xfrm>
            <a:off x="908720" y="2854841"/>
            <a:ext cx="2171700" cy="276999"/>
          </a:xfrm>
          <a:prstGeom prst="rect">
            <a:avLst/>
          </a:prstGeom>
        </p:spPr>
        <p:txBody>
          <a:bodyPr wrap="square">
            <a:spAutoFit/>
          </a:bodyPr>
          <a:lstStyle/>
          <a:p>
            <a:pPr algn="just"/>
            <a:r>
              <a:rPr lang="ja-JP" altLang="en-US" sz="1200" dirty="0">
                <a:latin typeface="HG丸ｺﾞｼｯｸM-PRO" pitchFamily="50" charset="-128"/>
                <a:ea typeface="HG丸ｺﾞｼｯｸM-PRO" pitchFamily="50" charset="-128"/>
              </a:rPr>
              <a:t>（２）　平均寿命</a:t>
            </a:r>
          </a:p>
        </p:txBody>
      </p:sp>
      <p:sp>
        <p:nvSpPr>
          <p:cNvPr id="15" name="正方形/長方形 14">
            <a:extLst>
              <a:ext uri="{FF2B5EF4-FFF2-40B4-BE49-F238E27FC236}">
                <a16:creationId xmlns:a16="http://schemas.microsoft.com/office/drawing/2014/main" id="{20E9503B-A86F-43BE-9E33-9C8A9A721767}"/>
              </a:ext>
            </a:extLst>
          </p:cNvPr>
          <p:cNvSpPr/>
          <p:nvPr/>
        </p:nvSpPr>
        <p:spPr>
          <a:xfrm>
            <a:off x="1359600" y="3102223"/>
            <a:ext cx="4733696" cy="461665"/>
          </a:xfrm>
          <a:prstGeom prst="rect">
            <a:avLst/>
          </a:prstGeom>
        </p:spPr>
        <p:txBody>
          <a:bodyPr wrap="square">
            <a:spAutoFit/>
          </a:bodyPr>
          <a:lstStyle/>
          <a:p>
            <a:pPr algn="just"/>
            <a:r>
              <a:rPr lang="ja-JP" altLang="en-US" sz="1200" dirty="0">
                <a:latin typeface="HG丸ｺﾞｼｯｸM-PRO" pitchFamily="50" charset="-128"/>
                <a:ea typeface="HG丸ｺﾞｼｯｸM-PRO" pitchFamily="50" charset="-128"/>
              </a:rPr>
              <a:t>　平成</a:t>
            </a:r>
            <a:r>
              <a:rPr lang="en-US" altLang="ja-JP" sz="1200" dirty="0">
                <a:latin typeface="HG丸ｺﾞｼｯｸM-PRO" pitchFamily="50" charset="-128"/>
                <a:ea typeface="HG丸ｺﾞｼｯｸM-PRO" pitchFamily="50" charset="-128"/>
              </a:rPr>
              <a:t>28</a:t>
            </a:r>
            <a:r>
              <a:rPr lang="ja-JP" altLang="en-US" sz="1200" dirty="0">
                <a:latin typeface="HG丸ｺﾞｼｯｸM-PRO" pitchFamily="50" charset="-128"/>
                <a:ea typeface="HG丸ｺﾞｼｯｸM-PRO" pitchFamily="50" charset="-128"/>
              </a:rPr>
              <a:t>年度と比べると、男性が</a:t>
            </a:r>
            <a:r>
              <a:rPr lang="en-US" altLang="ja-JP" sz="1200" dirty="0">
                <a:latin typeface="HG丸ｺﾞｼｯｸM-PRO" pitchFamily="50" charset="-128"/>
                <a:ea typeface="HG丸ｺﾞｼｯｸM-PRO" pitchFamily="50" charset="-128"/>
              </a:rPr>
              <a:t>80.9</a:t>
            </a:r>
            <a:r>
              <a:rPr lang="ja-JP" altLang="en-US" sz="1200" dirty="0">
                <a:latin typeface="HG丸ｺﾞｼｯｸM-PRO" pitchFamily="50" charset="-128"/>
                <a:ea typeface="HG丸ｺﾞｼｯｸM-PRO" pitchFamily="50" charset="-128"/>
              </a:rPr>
              <a:t>歳（</a:t>
            </a:r>
            <a:r>
              <a:rPr lang="en-US" altLang="ja-JP" sz="1200" dirty="0">
                <a:latin typeface="HG丸ｺﾞｼｯｸM-PRO" pitchFamily="50" charset="-128"/>
                <a:ea typeface="HG丸ｺﾞｼｯｸM-PRO" pitchFamily="50" charset="-128"/>
              </a:rPr>
              <a:t>+1.2</a:t>
            </a:r>
            <a:r>
              <a:rPr lang="ja-JP" altLang="en-US" sz="1200" dirty="0">
                <a:latin typeface="HG丸ｺﾞｼｯｸM-PRO" pitchFamily="50" charset="-128"/>
                <a:ea typeface="HG丸ｺﾞｼｯｸM-PRO" pitchFamily="50" charset="-128"/>
              </a:rPr>
              <a:t>歳）と伸び、女性は横ばいとなっています。　　　　</a:t>
            </a:r>
          </a:p>
        </p:txBody>
      </p:sp>
      <p:pic>
        <p:nvPicPr>
          <p:cNvPr id="3" name="図 2">
            <a:extLst>
              <a:ext uri="{FF2B5EF4-FFF2-40B4-BE49-F238E27FC236}">
                <a16:creationId xmlns:a16="http://schemas.microsoft.com/office/drawing/2014/main" id="{FF7285F6-7252-4212-A4F8-DF06E2AB1CB4}"/>
              </a:ext>
            </a:extLst>
          </p:cNvPr>
          <p:cNvPicPr>
            <a:picLocks noChangeAspect="1"/>
          </p:cNvPicPr>
          <p:nvPr/>
        </p:nvPicPr>
        <p:blipFill>
          <a:blip r:embed="rId4"/>
          <a:stretch>
            <a:fillRect/>
          </a:stretch>
        </p:blipFill>
        <p:spPr>
          <a:xfrm>
            <a:off x="1595437" y="3662933"/>
            <a:ext cx="3667125" cy="981075"/>
          </a:xfrm>
          <a:prstGeom prst="rect">
            <a:avLst/>
          </a:prstGeom>
        </p:spPr>
      </p:pic>
      <p:sp>
        <p:nvSpPr>
          <p:cNvPr id="17" name="正方形/長方形 16">
            <a:extLst>
              <a:ext uri="{FF2B5EF4-FFF2-40B4-BE49-F238E27FC236}">
                <a16:creationId xmlns:a16="http://schemas.microsoft.com/office/drawing/2014/main" id="{2FF49E4F-2DE5-4625-A4DF-627D58DCCF7A}"/>
              </a:ext>
            </a:extLst>
          </p:cNvPr>
          <p:cNvSpPr/>
          <p:nvPr/>
        </p:nvSpPr>
        <p:spPr>
          <a:xfrm>
            <a:off x="4691648" y="3419872"/>
            <a:ext cx="786804" cy="261610"/>
          </a:xfrm>
          <a:prstGeom prst="rect">
            <a:avLst/>
          </a:prstGeom>
        </p:spPr>
        <p:txBody>
          <a:bodyPr wrap="square">
            <a:spAutoFit/>
          </a:bodyPr>
          <a:lstStyle/>
          <a:p>
            <a:pPr algn="just"/>
            <a:r>
              <a:rPr lang="ja-JP" altLang="en-US" sz="1100" dirty="0">
                <a:latin typeface="HG丸ｺﾞｼｯｸM-PRO" pitchFamily="50" charset="-128"/>
                <a:ea typeface="HG丸ｺﾞｼｯｸM-PRO" pitchFamily="50" charset="-128"/>
              </a:rPr>
              <a:t>（歳）　</a:t>
            </a:r>
          </a:p>
        </p:txBody>
      </p:sp>
      <p:sp>
        <p:nvSpPr>
          <p:cNvPr id="18" name="正方形/長方形 17">
            <a:extLst>
              <a:ext uri="{FF2B5EF4-FFF2-40B4-BE49-F238E27FC236}">
                <a16:creationId xmlns:a16="http://schemas.microsoft.com/office/drawing/2014/main" id="{60F3892F-4588-4922-8171-0190C70870B5}"/>
              </a:ext>
            </a:extLst>
          </p:cNvPr>
          <p:cNvSpPr/>
          <p:nvPr/>
        </p:nvSpPr>
        <p:spPr>
          <a:xfrm>
            <a:off x="910626" y="4871065"/>
            <a:ext cx="4174558" cy="276999"/>
          </a:xfrm>
          <a:prstGeom prst="rect">
            <a:avLst/>
          </a:prstGeom>
        </p:spPr>
        <p:txBody>
          <a:bodyPr wrap="square">
            <a:spAutoFit/>
          </a:bodyPr>
          <a:lstStyle/>
          <a:p>
            <a:pPr algn="just"/>
            <a:r>
              <a:rPr lang="ja-JP" altLang="en-US" sz="1200" dirty="0">
                <a:latin typeface="HG丸ｺﾞｼｯｸM-PRO" pitchFamily="50" charset="-128"/>
                <a:ea typeface="HG丸ｺﾞｼｯｸM-PRO" pitchFamily="50" charset="-128"/>
              </a:rPr>
              <a:t>（３）　平均自立期間（要介護２以上）</a:t>
            </a:r>
          </a:p>
        </p:txBody>
      </p:sp>
      <p:pic>
        <p:nvPicPr>
          <p:cNvPr id="4" name="図 3">
            <a:extLst>
              <a:ext uri="{FF2B5EF4-FFF2-40B4-BE49-F238E27FC236}">
                <a16:creationId xmlns:a16="http://schemas.microsoft.com/office/drawing/2014/main" id="{87826F3D-E537-4D92-9C47-2336C6844672}"/>
              </a:ext>
            </a:extLst>
          </p:cNvPr>
          <p:cNvPicPr>
            <a:picLocks noChangeAspect="1"/>
          </p:cNvPicPr>
          <p:nvPr/>
        </p:nvPicPr>
        <p:blipFill>
          <a:blip r:embed="rId5"/>
          <a:stretch>
            <a:fillRect/>
          </a:stretch>
        </p:blipFill>
        <p:spPr>
          <a:xfrm>
            <a:off x="161450" y="6100787"/>
            <a:ext cx="3288487" cy="2020928"/>
          </a:xfrm>
          <a:prstGeom prst="rect">
            <a:avLst/>
          </a:prstGeom>
        </p:spPr>
      </p:pic>
      <p:pic>
        <p:nvPicPr>
          <p:cNvPr id="5" name="図 4">
            <a:extLst>
              <a:ext uri="{FF2B5EF4-FFF2-40B4-BE49-F238E27FC236}">
                <a16:creationId xmlns:a16="http://schemas.microsoft.com/office/drawing/2014/main" id="{153779BA-3236-4BFD-85C8-8829F4A44D9D}"/>
              </a:ext>
            </a:extLst>
          </p:cNvPr>
          <p:cNvPicPr>
            <a:picLocks noChangeAspect="1"/>
          </p:cNvPicPr>
          <p:nvPr/>
        </p:nvPicPr>
        <p:blipFill>
          <a:blip r:embed="rId6"/>
          <a:stretch>
            <a:fillRect/>
          </a:stretch>
        </p:blipFill>
        <p:spPr>
          <a:xfrm>
            <a:off x="3473549" y="6100787"/>
            <a:ext cx="3223001" cy="2005875"/>
          </a:xfrm>
          <a:prstGeom prst="rect">
            <a:avLst/>
          </a:prstGeom>
        </p:spPr>
      </p:pic>
      <p:sp>
        <p:nvSpPr>
          <p:cNvPr id="19" name="正方形/長方形 18">
            <a:extLst>
              <a:ext uri="{FF2B5EF4-FFF2-40B4-BE49-F238E27FC236}">
                <a16:creationId xmlns:a16="http://schemas.microsoft.com/office/drawing/2014/main" id="{BD4265A0-914E-462B-B961-A7D03632AE4B}"/>
              </a:ext>
            </a:extLst>
          </p:cNvPr>
          <p:cNvSpPr/>
          <p:nvPr/>
        </p:nvSpPr>
        <p:spPr>
          <a:xfrm>
            <a:off x="1326455" y="5178317"/>
            <a:ext cx="5135936" cy="646331"/>
          </a:xfrm>
          <a:prstGeom prst="rect">
            <a:avLst/>
          </a:prstGeom>
        </p:spPr>
        <p:txBody>
          <a:bodyPr wrap="square">
            <a:spAutoFit/>
          </a:bodyPr>
          <a:lstStyle/>
          <a:p>
            <a:pPr algn="just"/>
            <a:r>
              <a:rPr lang="ja-JP" altLang="en-US" sz="1200" dirty="0">
                <a:latin typeface="HG丸ｺﾞｼｯｸM-PRO" pitchFamily="50" charset="-128"/>
                <a:ea typeface="HG丸ｺﾞｼｯｸM-PRO" pitchFamily="50" charset="-128"/>
              </a:rPr>
              <a:t>　本町の平均自立期間（日常生活動作が自立している期間の平均）は、男性が</a:t>
            </a:r>
            <a:r>
              <a:rPr lang="en-US" altLang="ja-JP" sz="1200" dirty="0">
                <a:latin typeface="HG丸ｺﾞｼｯｸM-PRO" pitchFamily="50" charset="-128"/>
                <a:ea typeface="HG丸ｺﾞｼｯｸM-PRO" pitchFamily="50" charset="-128"/>
              </a:rPr>
              <a:t>77.5</a:t>
            </a:r>
            <a:r>
              <a:rPr lang="ja-JP" altLang="en-US" sz="1200" dirty="0">
                <a:latin typeface="HG丸ｺﾞｼｯｸM-PRO" pitchFamily="50" charset="-128"/>
                <a:ea typeface="HG丸ｺﾞｼｯｸM-PRO" pitchFamily="50" charset="-128"/>
              </a:rPr>
              <a:t>歳で平成</a:t>
            </a:r>
            <a:r>
              <a:rPr lang="en-US" altLang="ja-JP" sz="1200" dirty="0">
                <a:latin typeface="HG丸ｺﾞｼｯｸM-PRO" pitchFamily="50" charset="-128"/>
                <a:ea typeface="HG丸ｺﾞｼｯｸM-PRO" pitchFamily="50" charset="-128"/>
              </a:rPr>
              <a:t>30</a:t>
            </a:r>
            <a:r>
              <a:rPr lang="ja-JP" altLang="en-US" sz="1200" dirty="0">
                <a:latin typeface="HG丸ｺﾞｼｯｸM-PRO" pitchFamily="50" charset="-128"/>
                <a:ea typeface="HG丸ｺﾞｼｯｸM-PRO" pitchFamily="50" charset="-128"/>
              </a:rPr>
              <a:t>年度に比べると期間が短くなっています。女性は、</a:t>
            </a:r>
            <a:r>
              <a:rPr lang="en-US" altLang="ja-JP" sz="1200" dirty="0">
                <a:latin typeface="HG丸ｺﾞｼｯｸM-PRO" pitchFamily="50" charset="-128"/>
                <a:ea typeface="HG丸ｺﾞｼｯｸM-PRO" pitchFamily="50" charset="-128"/>
              </a:rPr>
              <a:t>82.3</a:t>
            </a:r>
            <a:r>
              <a:rPr lang="ja-JP" altLang="en-US" sz="1200" dirty="0">
                <a:latin typeface="HG丸ｺﾞｼｯｸM-PRO" pitchFamily="50" charset="-128"/>
                <a:ea typeface="HG丸ｺﾞｼｯｸM-PRO" pitchFamily="50" charset="-128"/>
              </a:rPr>
              <a:t>歳でほぼ横ばいとなっています。　　　　</a:t>
            </a:r>
          </a:p>
        </p:txBody>
      </p:sp>
    </p:spTree>
    <p:extLst>
      <p:ext uri="{BB962C8B-B14F-4D97-AF65-F5344CB8AC3E}">
        <p14:creationId xmlns:p14="http://schemas.microsoft.com/office/powerpoint/2010/main" val="3977533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a:extLst>
              <a:ext uri="{FF2B5EF4-FFF2-40B4-BE49-F238E27FC236}">
                <a16:creationId xmlns:a16="http://schemas.microsoft.com/office/drawing/2014/main" id="{E34980C9-1989-49B2-909A-F479C0DBE909}"/>
              </a:ext>
            </a:extLst>
          </p:cNvPr>
          <p:cNvSpPr>
            <a:spLocks noGrp="1"/>
          </p:cNvSpPr>
          <p:nvPr>
            <p:ph type="ftr" sz="quarter" idx="11"/>
          </p:nvPr>
        </p:nvSpPr>
        <p:spPr/>
        <p:txBody>
          <a:bodyPr/>
          <a:lstStyle/>
          <a:p>
            <a:r>
              <a:rPr kumimoji="1" lang="ja-JP" altLang="en-US" dirty="0"/>
              <a:t>－４－</a:t>
            </a:r>
          </a:p>
        </p:txBody>
      </p:sp>
      <p:sp>
        <p:nvSpPr>
          <p:cNvPr id="5" name="正方形/長方形 4">
            <a:extLst>
              <a:ext uri="{FF2B5EF4-FFF2-40B4-BE49-F238E27FC236}">
                <a16:creationId xmlns:a16="http://schemas.microsoft.com/office/drawing/2014/main" id="{D7C89E38-E223-44F0-AD0C-7846953EBED9}"/>
              </a:ext>
            </a:extLst>
          </p:cNvPr>
          <p:cNvSpPr/>
          <p:nvPr/>
        </p:nvSpPr>
        <p:spPr>
          <a:xfrm>
            <a:off x="548680" y="554655"/>
            <a:ext cx="4174558" cy="276999"/>
          </a:xfrm>
          <a:prstGeom prst="rect">
            <a:avLst/>
          </a:prstGeom>
        </p:spPr>
        <p:txBody>
          <a:bodyPr wrap="square">
            <a:spAutoFit/>
          </a:bodyPr>
          <a:lstStyle/>
          <a:p>
            <a:pPr algn="just"/>
            <a:r>
              <a:rPr lang="ja-JP" altLang="en-US" sz="1200" dirty="0">
                <a:latin typeface="HG丸ｺﾞｼｯｸM-PRO" pitchFamily="50" charset="-128"/>
                <a:ea typeface="HG丸ｺﾞｼｯｸM-PRO" pitchFamily="50" charset="-128"/>
              </a:rPr>
              <a:t>（</a:t>
            </a:r>
            <a:r>
              <a:rPr lang="en-US" altLang="ja-JP" sz="1200" dirty="0">
                <a:latin typeface="HG丸ｺﾞｼｯｸM-PRO" pitchFamily="50" charset="-128"/>
                <a:ea typeface="HG丸ｺﾞｼｯｸM-PRO" pitchFamily="50" charset="-128"/>
              </a:rPr>
              <a:t>4</a:t>
            </a:r>
            <a:r>
              <a:rPr lang="ja-JP" altLang="en-US" sz="1200" dirty="0">
                <a:latin typeface="HG丸ｺﾞｼｯｸM-PRO" pitchFamily="50" charset="-128"/>
                <a:ea typeface="HG丸ｺﾞｼｯｸM-PRO" pitchFamily="50" charset="-128"/>
              </a:rPr>
              <a:t>）　特定健康診査の実施状況</a:t>
            </a:r>
          </a:p>
        </p:txBody>
      </p:sp>
      <p:pic>
        <p:nvPicPr>
          <p:cNvPr id="6" name="図 5">
            <a:extLst>
              <a:ext uri="{FF2B5EF4-FFF2-40B4-BE49-F238E27FC236}">
                <a16:creationId xmlns:a16="http://schemas.microsoft.com/office/drawing/2014/main" id="{FB73701C-2BB4-4E3C-9286-BB25EF586171}"/>
              </a:ext>
            </a:extLst>
          </p:cNvPr>
          <p:cNvPicPr>
            <a:picLocks noChangeAspect="1"/>
          </p:cNvPicPr>
          <p:nvPr/>
        </p:nvPicPr>
        <p:blipFill>
          <a:blip r:embed="rId2"/>
          <a:stretch>
            <a:fillRect/>
          </a:stretch>
        </p:blipFill>
        <p:spPr>
          <a:xfrm>
            <a:off x="1143589" y="2541400"/>
            <a:ext cx="4714875" cy="1162050"/>
          </a:xfrm>
          <a:prstGeom prst="rect">
            <a:avLst/>
          </a:prstGeom>
        </p:spPr>
      </p:pic>
      <p:sp>
        <p:nvSpPr>
          <p:cNvPr id="9" name="正方形/長方形 8">
            <a:extLst>
              <a:ext uri="{FF2B5EF4-FFF2-40B4-BE49-F238E27FC236}">
                <a16:creationId xmlns:a16="http://schemas.microsoft.com/office/drawing/2014/main" id="{BDEC29D0-94E0-4867-B377-A364406D803D}"/>
              </a:ext>
            </a:extLst>
          </p:cNvPr>
          <p:cNvSpPr/>
          <p:nvPr/>
        </p:nvSpPr>
        <p:spPr>
          <a:xfrm>
            <a:off x="992685" y="996220"/>
            <a:ext cx="5184576" cy="1015663"/>
          </a:xfrm>
          <a:prstGeom prst="rect">
            <a:avLst/>
          </a:prstGeom>
        </p:spPr>
        <p:txBody>
          <a:bodyPr wrap="square">
            <a:spAutoFit/>
          </a:bodyPr>
          <a:lstStyle/>
          <a:p>
            <a:pPr algn="just"/>
            <a:r>
              <a:rPr lang="ja-JP" altLang="en-US" sz="1200" dirty="0">
                <a:latin typeface="HG丸ｺﾞｼｯｸM-PRO" pitchFamily="50" charset="-128"/>
                <a:ea typeface="HG丸ｺﾞｼｯｸM-PRO" pitchFamily="50" charset="-128"/>
              </a:rPr>
              <a:t>　対象者数、受診者数、受診率が年々減少しています。</a:t>
            </a:r>
            <a:endParaRPr lang="en-US" altLang="ja-JP" sz="1200" dirty="0">
              <a:latin typeface="HG丸ｺﾞｼｯｸM-PRO" pitchFamily="50" charset="-128"/>
              <a:ea typeface="HG丸ｺﾞｼｯｸM-PRO" pitchFamily="50" charset="-128"/>
            </a:endParaRPr>
          </a:p>
          <a:p>
            <a:pPr algn="just"/>
            <a:r>
              <a:rPr lang="ja-JP" altLang="en-US" sz="1200" dirty="0">
                <a:latin typeface="HG丸ｺﾞｼｯｸM-PRO" pitchFamily="50" charset="-128"/>
                <a:ea typeface="HG丸ｺﾞｼｯｸM-PRO" pitchFamily="50" charset="-128"/>
              </a:rPr>
              <a:t>　神奈川県の平均受診率よりは上回っていますが、受診率は</a:t>
            </a:r>
            <a:r>
              <a:rPr lang="en-US" altLang="ja-JP" sz="1200" dirty="0">
                <a:latin typeface="HG丸ｺﾞｼｯｸM-PRO" pitchFamily="50" charset="-128"/>
                <a:ea typeface="HG丸ｺﾞｼｯｸM-PRO" pitchFamily="50" charset="-128"/>
              </a:rPr>
              <a:t>31</a:t>
            </a:r>
            <a:r>
              <a:rPr lang="ja-JP" altLang="en-US" sz="1200" dirty="0">
                <a:latin typeface="HG丸ｺﾞｼｯｸM-PRO" pitchFamily="50" charset="-128"/>
                <a:ea typeface="HG丸ｺﾞｼｯｸM-PRO" pitchFamily="50" charset="-128"/>
              </a:rPr>
              <a:t>％台を推移しており、減少傾向となっています。</a:t>
            </a:r>
            <a:endParaRPr lang="en-US" altLang="ja-JP" sz="1200" dirty="0">
              <a:latin typeface="HG丸ｺﾞｼｯｸM-PRO" pitchFamily="50" charset="-128"/>
              <a:ea typeface="HG丸ｺﾞｼｯｸM-PRO" pitchFamily="50" charset="-128"/>
            </a:endParaRPr>
          </a:p>
          <a:p>
            <a:pPr algn="just"/>
            <a:r>
              <a:rPr lang="ja-JP" altLang="en-US" sz="1200" dirty="0">
                <a:latin typeface="HG丸ｺﾞｼｯｸM-PRO" pitchFamily="50" charset="-128"/>
                <a:ea typeface="HG丸ｺﾞｼｯｸM-PRO" pitchFamily="50" charset="-128"/>
              </a:rPr>
              <a:t>　第３期特定健康診査等の実施計画における平成</a:t>
            </a:r>
            <a:r>
              <a:rPr lang="en-US" altLang="ja-JP" sz="1200" dirty="0">
                <a:latin typeface="HG丸ｺﾞｼｯｸM-PRO" pitchFamily="50" charset="-128"/>
                <a:ea typeface="HG丸ｺﾞｼｯｸM-PRO" pitchFamily="50" charset="-128"/>
              </a:rPr>
              <a:t>30</a:t>
            </a:r>
            <a:r>
              <a:rPr lang="ja-JP" altLang="en-US" sz="1200" dirty="0">
                <a:latin typeface="HG丸ｺﾞｼｯｸM-PRO" pitchFamily="50" charset="-128"/>
                <a:ea typeface="HG丸ｺﾞｼｯｸM-PRO" pitchFamily="50" charset="-128"/>
              </a:rPr>
              <a:t>年度の目標値である</a:t>
            </a:r>
            <a:r>
              <a:rPr lang="en-US" altLang="ja-JP" sz="1200" dirty="0">
                <a:latin typeface="HG丸ｺﾞｼｯｸM-PRO" pitchFamily="50" charset="-128"/>
                <a:ea typeface="HG丸ｺﾞｼｯｸM-PRO" pitchFamily="50" charset="-128"/>
              </a:rPr>
              <a:t>40</a:t>
            </a:r>
            <a:r>
              <a:rPr lang="ja-JP" altLang="en-US" sz="1200" dirty="0">
                <a:latin typeface="HG丸ｺﾞｼｯｸM-PRO" pitchFamily="50" charset="-128"/>
                <a:ea typeface="HG丸ｺﾞｼｯｸM-PRO" pitchFamily="50" charset="-128"/>
              </a:rPr>
              <a:t>％は達成できていません。　</a:t>
            </a:r>
          </a:p>
        </p:txBody>
      </p:sp>
      <p:pic>
        <p:nvPicPr>
          <p:cNvPr id="13" name="図 12">
            <a:extLst>
              <a:ext uri="{FF2B5EF4-FFF2-40B4-BE49-F238E27FC236}">
                <a16:creationId xmlns:a16="http://schemas.microsoft.com/office/drawing/2014/main" id="{6CAA7BD8-71DC-46A0-A557-F55487B943C4}"/>
              </a:ext>
            </a:extLst>
          </p:cNvPr>
          <p:cNvPicPr>
            <a:picLocks noChangeAspect="1"/>
          </p:cNvPicPr>
          <p:nvPr/>
        </p:nvPicPr>
        <p:blipFill>
          <a:blip r:embed="rId3"/>
          <a:stretch>
            <a:fillRect/>
          </a:stretch>
        </p:blipFill>
        <p:spPr>
          <a:xfrm>
            <a:off x="1071559" y="4406682"/>
            <a:ext cx="4858933" cy="2341067"/>
          </a:xfrm>
          <a:prstGeom prst="rect">
            <a:avLst/>
          </a:prstGeom>
        </p:spPr>
      </p:pic>
    </p:spTree>
    <p:extLst>
      <p:ext uri="{BB962C8B-B14F-4D97-AF65-F5344CB8AC3E}">
        <p14:creationId xmlns:p14="http://schemas.microsoft.com/office/powerpoint/2010/main" val="40564002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a:extLst>
              <a:ext uri="{FF2B5EF4-FFF2-40B4-BE49-F238E27FC236}">
                <a16:creationId xmlns:a16="http://schemas.microsoft.com/office/drawing/2014/main" id="{6CF47353-2B15-4B4B-A2E9-676956BFA727}"/>
              </a:ext>
            </a:extLst>
          </p:cNvPr>
          <p:cNvSpPr>
            <a:spLocks noGrp="1"/>
          </p:cNvSpPr>
          <p:nvPr>
            <p:ph type="ftr" sz="quarter" idx="11"/>
          </p:nvPr>
        </p:nvSpPr>
        <p:spPr/>
        <p:txBody>
          <a:bodyPr/>
          <a:lstStyle/>
          <a:p>
            <a:r>
              <a:rPr kumimoji="1" lang="ja-JP" altLang="en-US" dirty="0"/>
              <a:t>－５－</a:t>
            </a:r>
          </a:p>
        </p:txBody>
      </p:sp>
      <p:pic>
        <p:nvPicPr>
          <p:cNvPr id="5" name="図 4">
            <a:extLst>
              <a:ext uri="{FF2B5EF4-FFF2-40B4-BE49-F238E27FC236}">
                <a16:creationId xmlns:a16="http://schemas.microsoft.com/office/drawing/2014/main" id="{02B7519B-2CFE-49C0-B1D0-6A65274AB744}"/>
              </a:ext>
            </a:extLst>
          </p:cNvPr>
          <p:cNvPicPr>
            <a:picLocks noChangeAspect="1"/>
          </p:cNvPicPr>
          <p:nvPr/>
        </p:nvPicPr>
        <p:blipFill>
          <a:blip r:embed="rId2"/>
          <a:stretch>
            <a:fillRect/>
          </a:stretch>
        </p:blipFill>
        <p:spPr>
          <a:xfrm>
            <a:off x="1131397" y="2555776"/>
            <a:ext cx="4714875" cy="1638300"/>
          </a:xfrm>
          <a:prstGeom prst="rect">
            <a:avLst/>
          </a:prstGeom>
        </p:spPr>
      </p:pic>
      <p:pic>
        <p:nvPicPr>
          <p:cNvPr id="6" name="図 5">
            <a:extLst>
              <a:ext uri="{FF2B5EF4-FFF2-40B4-BE49-F238E27FC236}">
                <a16:creationId xmlns:a16="http://schemas.microsoft.com/office/drawing/2014/main" id="{E369AD74-8F42-4F5D-885A-75B740A3D0F2}"/>
              </a:ext>
            </a:extLst>
          </p:cNvPr>
          <p:cNvPicPr>
            <a:picLocks noChangeAspect="1"/>
          </p:cNvPicPr>
          <p:nvPr/>
        </p:nvPicPr>
        <p:blipFill>
          <a:blip r:embed="rId3"/>
          <a:stretch>
            <a:fillRect/>
          </a:stretch>
        </p:blipFill>
        <p:spPr>
          <a:xfrm>
            <a:off x="1071560" y="5057667"/>
            <a:ext cx="4834547" cy="2450804"/>
          </a:xfrm>
          <a:prstGeom prst="rect">
            <a:avLst/>
          </a:prstGeom>
        </p:spPr>
      </p:pic>
      <p:sp>
        <p:nvSpPr>
          <p:cNvPr id="7" name="正方形/長方形 6">
            <a:extLst>
              <a:ext uri="{FF2B5EF4-FFF2-40B4-BE49-F238E27FC236}">
                <a16:creationId xmlns:a16="http://schemas.microsoft.com/office/drawing/2014/main" id="{54224CB6-EBEA-46FD-8A0D-F0D9D47F46DA}"/>
              </a:ext>
            </a:extLst>
          </p:cNvPr>
          <p:cNvSpPr/>
          <p:nvPr/>
        </p:nvSpPr>
        <p:spPr>
          <a:xfrm>
            <a:off x="548680" y="609953"/>
            <a:ext cx="4174558" cy="276999"/>
          </a:xfrm>
          <a:prstGeom prst="rect">
            <a:avLst/>
          </a:prstGeom>
        </p:spPr>
        <p:txBody>
          <a:bodyPr wrap="square">
            <a:spAutoFit/>
          </a:bodyPr>
          <a:lstStyle/>
          <a:p>
            <a:pPr algn="just"/>
            <a:r>
              <a:rPr lang="ja-JP" altLang="en-US" sz="1200" dirty="0">
                <a:latin typeface="HG丸ｺﾞｼｯｸM-PRO" pitchFamily="50" charset="-128"/>
                <a:ea typeface="HG丸ｺﾞｼｯｸM-PRO" pitchFamily="50" charset="-128"/>
              </a:rPr>
              <a:t>（</a:t>
            </a:r>
            <a:r>
              <a:rPr lang="en-US" altLang="ja-JP" sz="1200" dirty="0">
                <a:latin typeface="HG丸ｺﾞｼｯｸM-PRO" pitchFamily="50" charset="-128"/>
                <a:ea typeface="HG丸ｺﾞｼｯｸM-PRO" pitchFamily="50" charset="-128"/>
              </a:rPr>
              <a:t>5</a:t>
            </a:r>
            <a:r>
              <a:rPr lang="ja-JP" altLang="en-US" sz="1200" dirty="0">
                <a:latin typeface="HG丸ｺﾞｼｯｸM-PRO" pitchFamily="50" charset="-128"/>
                <a:ea typeface="HG丸ｺﾞｼｯｸM-PRO" pitchFamily="50" charset="-128"/>
              </a:rPr>
              <a:t>）　特定保健指導の実施状況</a:t>
            </a:r>
          </a:p>
        </p:txBody>
      </p:sp>
      <p:sp>
        <p:nvSpPr>
          <p:cNvPr id="8" name="正方形/長方形 7">
            <a:extLst>
              <a:ext uri="{FF2B5EF4-FFF2-40B4-BE49-F238E27FC236}">
                <a16:creationId xmlns:a16="http://schemas.microsoft.com/office/drawing/2014/main" id="{EE54333A-F7A8-412C-9EDA-65954551F730}"/>
              </a:ext>
            </a:extLst>
          </p:cNvPr>
          <p:cNvSpPr/>
          <p:nvPr/>
        </p:nvSpPr>
        <p:spPr>
          <a:xfrm>
            <a:off x="980728" y="1115616"/>
            <a:ext cx="5184576" cy="1015663"/>
          </a:xfrm>
          <a:prstGeom prst="rect">
            <a:avLst/>
          </a:prstGeom>
        </p:spPr>
        <p:txBody>
          <a:bodyPr wrap="square">
            <a:spAutoFit/>
          </a:bodyPr>
          <a:lstStyle/>
          <a:p>
            <a:pPr algn="just"/>
            <a:r>
              <a:rPr lang="ja-JP" altLang="en-US" sz="1200" dirty="0">
                <a:latin typeface="HG丸ｺﾞｼｯｸM-PRO" pitchFamily="50" charset="-128"/>
                <a:ea typeface="HG丸ｺﾞｼｯｸM-PRO" pitchFamily="50" charset="-128"/>
              </a:rPr>
              <a:t>　対象者数、利用者数ともに年々減少しています。</a:t>
            </a:r>
            <a:endParaRPr lang="en-US" altLang="ja-JP" sz="1200" dirty="0">
              <a:latin typeface="HG丸ｺﾞｼｯｸM-PRO" pitchFamily="50" charset="-128"/>
              <a:ea typeface="HG丸ｺﾞｼｯｸM-PRO" pitchFamily="50" charset="-128"/>
            </a:endParaRPr>
          </a:p>
          <a:p>
            <a:pPr algn="just"/>
            <a:r>
              <a:rPr lang="ja-JP" altLang="en-US" sz="1200" dirty="0">
                <a:latin typeface="HG丸ｺﾞｼｯｸM-PRO" pitchFamily="50" charset="-128"/>
                <a:ea typeface="HG丸ｺﾞｼｯｸM-PRO" pitchFamily="50" charset="-128"/>
              </a:rPr>
              <a:t>　神奈川県の平均実施率よりは上回っていますが、実施率は</a:t>
            </a:r>
            <a:r>
              <a:rPr lang="en-US" altLang="ja-JP" sz="1200" dirty="0">
                <a:latin typeface="HG丸ｺﾞｼｯｸM-PRO" pitchFamily="50" charset="-128"/>
                <a:ea typeface="HG丸ｺﾞｼｯｸM-PRO" pitchFamily="50" charset="-128"/>
              </a:rPr>
              <a:t>20</a:t>
            </a:r>
            <a:r>
              <a:rPr lang="ja-JP" altLang="en-US" sz="1200" dirty="0">
                <a:latin typeface="HG丸ｺﾞｼｯｸM-PRO" pitchFamily="50" charset="-128"/>
                <a:ea typeface="HG丸ｺﾞｼｯｸM-PRO" pitchFamily="50" charset="-128"/>
              </a:rPr>
              <a:t>％前後で推移しています。</a:t>
            </a:r>
            <a:endParaRPr lang="en-US" altLang="ja-JP" sz="1200" dirty="0">
              <a:latin typeface="HG丸ｺﾞｼｯｸM-PRO" pitchFamily="50" charset="-128"/>
              <a:ea typeface="HG丸ｺﾞｼｯｸM-PRO" pitchFamily="50" charset="-128"/>
            </a:endParaRPr>
          </a:p>
          <a:p>
            <a:pPr algn="just"/>
            <a:r>
              <a:rPr lang="ja-JP" altLang="en-US" sz="1200" dirty="0">
                <a:latin typeface="HG丸ｺﾞｼｯｸM-PRO" pitchFamily="50" charset="-128"/>
                <a:ea typeface="HG丸ｺﾞｼｯｸM-PRO" pitchFamily="50" charset="-128"/>
              </a:rPr>
              <a:t>　第３期特定健康診査等の実施計画における平成</a:t>
            </a:r>
            <a:r>
              <a:rPr lang="en-US" altLang="ja-JP" sz="1200" dirty="0">
                <a:latin typeface="HG丸ｺﾞｼｯｸM-PRO" pitchFamily="50" charset="-128"/>
                <a:ea typeface="HG丸ｺﾞｼｯｸM-PRO" pitchFamily="50" charset="-128"/>
              </a:rPr>
              <a:t>30</a:t>
            </a:r>
            <a:r>
              <a:rPr lang="ja-JP" altLang="en-US" sz="1200" dirty="0">
                <a:latin typeface="HG丸ｺﾞｼｯｸM-PRO" pitchFamily="50" charset="-128"/>
                <a:ea typeface="HG丸ｺﾞｼｯｸM-PRO" pitchFamily="50" charset="-128"/>
              </a:rPr>
              <a:t>年度の目標値である</a:t>
            </a:r>
            <a:r>
              <a:rPr lang="en-US" altLang="ja-JP" sz="1200" dirty="0">
                <a:latin typeface="HG丸ｺﾞｼｯｸM-PRO" pitchFamily="50" charset="-128"/>
                <a:ea typeface="HG丸ｺﾞｼｯｸM-PRO" pitchFamily="50" charset="-128"/>
              </a:rPr>
              <a:t>40</a:t>
            </a:r>
            <a:r>
              <a:rPr lang="ja-JP" altLang="en-US" sz="1200" dirty="0">
                <a:latin typeface="HG丸ｺﾞｼｯｸM-PRO" pitchFamily="50" charset="-128"/>
                <a:ea typeface="HG丸ｺﾞｼｯｸM-PRO" pitchFamily="50" charset="-128"/>
              </a:rPr>
              <a:t>％は達成できていません。　</a:t>
            </a:r>
          </a:p>
        </p:txBody>
      </p:sp>
    </p:spTree>
    <p:extLst>
      <p:ext uri="{BB962C8B-B14F-4D97-AF65-F5344CB8AC3E}">
        <p14:creationId xmlns:p14="http://schemas.microsoft.com/office/powerpoint/2010/main" val="38845432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a:extLst>
              <a:ext uri="{FF2B5EF4-FFF2-40B4-BE49-F238E27FC236}">
                <a16:creationId xmlns:a16="http://schemas.microsoft.com/office/drawing/2014/main" id="{DAB36B8D-8996-454B-9671-8323E70021F7}"/>
              </a:ext>
            </a:extLst>
          </p:cNvPr>
          <p:cNvSpPr>
            <a:spLocks noGrp="1"/>
          </p:cNvSpPr>
          <p:nvPr>
            <p:ph type="ftr" sz="quarter" idx="11"/>
          </p:nvPr>
        </p:nvSpPr>
        <p:spPr/>
        <p:txBody>
          <a:bodyPr/>
          <a:lstStyle/>
          <a:p>
            <a:r>
              <a:rPr kumimoji="1" lang="ja-JP" altLang="en-US" dirty="0"/>
              <a:t>－６－</a:t>
            </a:r>
          </a:p>
        </p:txBody>
      </p:sp>
      <p:sp>
        <p:nvSpPr>
          <p:cNvPr id="5" name="正方形/長方形 4">
            <a:extLst>
              <a:ext uri="{FF2B5EF4-FFF2-40B4-BE49-F238E27FC236}">
                <a16:creationId xmlns:a16="http://schemas.microsoft.com/office/drawing/2014/main" id="{0EC0DED5-90A0-433C-B635-D6BEA00D36DE}"/>
              </a:ext>
            </a:extLst>
          </p:cNvPr>
          <p:cNvSpPr/>
          <p:nvPr/>
        </p:nvSpPr>
        <p:spPr>
          <a:xfrm>
            <a:off x="245974" y="365022"/>
            <a:ext cx="4174558" cy="276999"/>
          </a:xfrm>
          <a:prstGeom prst="rect">
            <a:avLst/>
          </a:prstGeom>
        </p:spPr>
        <p:txBody>
          <a:bodyPr wrap="square">
            <a:spAutoFit/>
          </a:bodyPr>
          <a:lstStyle/>
          <a:p>
            <a:pPr algn="just"/>
            <a:r>
              <a:rPr lang="ja-JP" altLang="en-US" sz="1200" dirty="0">
                <a:latin typeface="HG丸ｺﾞｼｯｸM-PRO" pitchFamily="50" charset="-128"/>
                <a:ea typeface="HG丸ｺﾞｼｯｸM-PRO" pitchFamily="50" charset="-128"/>
              </a:rPr>
              <a:t>（６）　特定健康診査結果の有所見状況</a:t>
            </a:r>
          </a:p>
        </p:txBody>
      </p:sp>
      <p:pic>
        <p:nvPicPr>
          <p:cNvPr id="6" name="図 5">
            <a:extLst>
              <a:ext uri="{FF2B5EF4-FFF2-40B4-BE49-F238E27FC236}">
                <a16:creationId xmlns:a16="http://schemas.microsoft.com/office/drawing/2014/main" id="{8E418052-BE54-4205-9B44-EB0BEF06F05B}"/>
              </a:ext>
            </a:extLst>
          </p:cNvPr>
          <p:cNvPicPr>
            <a:picLocks noChangeAspect="1"/>
          </p:cNvPicPr>
          <p:nvPr/>
        </p:nvPicPr>
        <p:blipFill>
          <a:blip r:embed="rId2"/>
          <a:stretch>
            <a:fillRect/>
          </a:stretch>
        </p:blipFill>
        <p:spPr>
          <a:xfrm>
            <a:off x="12620" y="1983612"/>
            <a:ext cx="3344372" cy="2962568"/>
          </a:xfrm>
          <a:prstGeom prst="rect">
            <a:avLst/>
          </a:prstGeom>
        </p:spPr>
      </p:pic>
      <p:pic>
        <p:nvPicPr>
          <p:cNvPr id="7" name="図 6">
            <a:extLst>
              <a:ext uri="{FF2B5EF4-FFF2-40B4-BE49-F238E27FC236}">
                <a16:creationId xmlns:a16="http://schemas.microsoft.com/office/drawing/2014/main" id="{3CDAF438-8456-4637-BD65-53D311756CB4}"/>
              </a:ext>
            </a:extLst>
          </p:cNvPr>
          <p:cNvPicPr>
            <a:picLocks noChangeAspect="1"/>
          </p:cNvPicPr>
          <p:nvPr/>
        </p:nvPicPr>
        <p:blipFill>
          <a:blip r:embed="rId3"/>
          <a:stretch>
            <a:fillRect/>
          </a:stretch>
        </p:blipFill>
        <p:spPr>
          <a:xfrm>
            <a:off x="3429000" y="1983611"/>
            <a:ext cx="3424689" cy="2962568"/>
          </a:xfrm>
          <a:prstGeom prst="rect">
            <a:avLst/>
          </a:prstGeom>
        </p:spPr>
      </p:pic>
      <p:pic>
        <p:nvPicPr>
          <p:cNvPr id="8" name="図 7">
            <a:extLst>
              <a:ext uri="{FF2B5EF4-FFF2-40B4-BE49-F238E27FC236}">
                <a16:creationId xmlns:a16="http://schemas.microsoft.com/office/drawing/2014/main" id="{05A35DF5-EF8C-49C2-B7B3-653E0F2D4528}"/>
              </a:ext>
            </a:extLst>
          </p:cNvPr>
          <p:cNvPicPr>
            <a:picLocks noChangeAspect="1"/>
          </p:cNvPicPr>
          <p:nvPr/>
        </p:nvPicPr>
        <p:blipFill>
          <a:blip r:embed="rId4"/>
          <a:stretch>
            <a:fillRect/>
          </a:stretch>
        </p:blipFill>
        <p:spPr>
          <a:xfrm>
            <a:off x="476672" y="5292080"/>
            <a:ext cx="6172200" cy="3038475"/>
          </a:xfrm>
          <a:prstGeom prst="rect">
            <a:avLst/>
          </a:prstGeom>
        </p:spPr>
      </p:pic>
      <p:sp>
        <p:nvSpPr>
          <p:cNvPr id="9" name="正方形/長方形 8">
            <a:extLst>
              <a:ext uri="{FF2B5EF4-FFF2-40B4-BE49-F238E27FC236}">
                <a16:creationId xmlns:a16="http://schemas.microsoft.com/office/drawing/2014/main" id="{D0A84DBD-08DA-46B6-B727-BAC1D4197171}"/>
              </a:ext>
            </a:extLst>
          </p:cNvPr>
          <p:cNvSpPr/>
          <p:nvPr/>
        </p:nvSpPr>
        <p:spPr>
          <a:xfrm>
            <a:off x="764704" y="879954"/>
            <a:ext cx="5760640" cy="646331"/>
          </a:xfrm>
          <a:prstGeom prst="rect">
            <a:avLst/>
          </a:prstGeom>
        </p:spPr>
        <p:txBody>
          <a:bodyPr wrap="square">
            <a:spAutoFit/>
          </a:bodyPr>
          <a:lstStyle/>
          <a:p>
            <a:pPr algn="just"/>
            <a:r>
              <a:rPr lang="ja-JP" altLang="en-US" sz="1200" dirty="0">
                <a:latin typeface="HG丸ｺﾞｼｯｸM-PRO" pitchFamily="50" charset="-128"/>
                <a:ea typeface="HG丸ｺﾞｼｯｸM-PRO" pitchFamily="50" charset="-128"/>
              </a:rPr>
              <a:t>　</a:t>
            </a:r>
            <a:r>
              <a:rPr lang="ja-JP" altLang="en-US" sz="1200" dirty="0">
                <a:solidFill>
                  <a:srgbClr val="FF0000"/>
                </a:solidFill>
                <a:latin typeface="HG丸ｺﾞｼｯｸM-PRO" pitchFamily="50" charset="-128"/>
                <a:ea typeface="HG丸ｺﾞｼｯｸM-PRO" pitchFamily="50" charset="-128"/>
              </a:rPr>
              <a:t>平成</a:t>
            </a:r>
            <a:r>
              <a:rPr lang="en-US" altLang="ja-JP" sz="1200" dirty="0">
                <a:solidFill>
                  <a:srgbClr val="FF0000"/>
                </a:solidFill>
                <a:latin typeface="HG丸ｺﾞｼｯｸM-PRO" pitchFamily="50" charset="-128"/>
                <a:ea typeface="HG丸ｺﾞｼｯｸM-PRO" pitchFamily="50" charset="-128"/>
              </a:rPr>
              <a:t>30</a:t>
            </a:r>
            <a:r>
              <a:rPr lang="ja-JP" altLang="en-US" sz="1200" dirty="0">
                <a:solidFill>
                  <a:srgbClr val="FF0000"/>
                </a:solidFill>
                <a:latin typeface="HG丸ｺﾞｼｯｸM-PRO" pitchFamily="50" charset="-128"/>
                <a:ea typeface="HG丸ｺﾞｼｯｸM-PRO" pitchFamily="50" charset="-128"/>
              </a:rPr>
              <a:t>年度の有所見状況は、男性では</a:t>
            </a:r>
            <a:r>
              <a:rPr lang="en-US" altLang="ja-JP" sz="1200" dirty="0">
                <a:solidFill>
                  <a:srgbClr val="FF0000"/>
                </a:solidFill>
                <a:latin typeface="HG丸ｺﾞｼｯｸM-PRO" pitchFamily="50" charset="-128"/>
                <a:ea typeface="HG丸ｺﾞｼｯｸM-PRO" pitchFamily="50" charset="-128"/>
              </a:rPr>
              <a:t>HbA1c</a:t>
            </a:r>
            <a:r>
              <a:rPr lang="ja-JP" altLang="en-US" sz="1200" dirty="0">
                <a:solidFill>
                  <a:srgbClr val="FF0000"/>
                </a:solidFill>
                <a:latin typeface="HG丸ｺﾞｼｯｸM-PRO" pitchFamily="50" charset="-128"/>
                <a:ea typeface="HG丸ｺﾞｼｯｸM-PRO" pitchFamily="50" charset="-128"/>
              </a:rPr>
              <a:t>が神奈川県に比べ有意に高くなっており、女性では</a:t>
            </a:r>
            <a:r>
              <a:rPr lang="en-US" altLang="ja-JP" sz="1200" dirty="0">
                <a:solidFill>
                  <a:srgbClr val="FF0000"/>
                </a:solidFill>
                <a:latin typeface="HG丸ｺﾞｼｯｸM-PRO" pitchFamily="50" charset="-128"/>
                <a:ea typeface="HG丸ｺﾞｼｯｸM-PRO" pitchFamily="50" charset="-128"/>
              </a:rPr>
              <a:t>BMI</a:t>
            </a:r>
            <a:r>
              <a:rPr lang="ja-JP" altLang="en-US" sz="1200" dirty="0">
                <a:solidFill>
                  <a:srgbClr val="FF0000"/>
                </a:solidFill>
                <a:latin typeface="HG丸ｺﾞｼｯｸM-PRO" pitchFamily="50" charset="-128"/>
                <a:ea typeface="HG丸ｺﾞｼｯｸM-PRO" pitchFamily="50" charset="-128"/>
              </a:rPr>
              <a:t>、</a:t>
            </a:r>
            <a:r>
              <a:rPr lang="en-US" altLang="ja-JP" sz="1200" dirty="0">
                <a:solidFill>
                  <a:srgbClr val="FF0000"/>
                </a:solidFill>
                <a:latin typeface="HG丸ｺﾞｼｯｸM-PRO" pitchFamily="50" charset="-128"/>
                <a:ea typeface="HG丸ｺﾞｼｯｸM-PRO" pitchFamily="50" charset="-128"/>
              </a:rPr>
              <a:t>HbA1c</a:t>
            </a:r>
            <a:r>
              <a:rPr lang="ja-JP" altLang="en-US" sz="1200" dirty="0">
                <a:solidFill>
                  <a:srgbClr val="FF0000"/>
                </a:solidFill>
                <a:latin typeface="HG丸ｺﾞｼｯｸM-PRO" pitchFamily="50" charset="-128"/>
                <a:ea typeface="HG丸ｺﾞｼｯｸM-PRO" pitchFamily="50" charset="-128"/>
              </a:rPr>
              <a:t>が神奈川県に比べ有意に高くなっているため、</a:t>
            </a:r>
            <a:endParaRPr lang="en-US" altLang="ja-JP" sz="1200" dirty="0">
              <a:solidFill>
                <a:srgbClr val="FF0000"/>
              </a:solidFill>
              <a:latin typeface="HG丸ｺﾞｼｯｸM-PRO" pitchFamily="50" charset="-128"/>
              <a:ea typeface="HG丸ｺﾞｼｯｸM-PRO" pitchFamily="50" charset="-128"/>
            </a:endParaRPr>
          </a:p>
          <a:p>
            <a:pPr algn="just"/>
            <a:r>
              <a:rPr lang="ja-JP" altLang="en-US" sz="1200" dirty="0">
                <a:solidFill>
                  <a:srgbClr val="FF0000"/>
                </a:solidFill>
                <a:latin typeface="HG丸ｺﾞｼｯｸM-PRO" pitchFamily="50" charset="-128"/>
                <a:ea typeface="HG丸ｺﾞｼｯｸM-PRO" pitchFamily="50" charset="-128"/>
              </a:rPr>
              <a:t>糖尿病系・肥満系の疾患が男女とも課題となっています</a:t>
            </a:r>
            <a:r>
              <a:rPr lang="ja-JP" altLang="en-US" sz="1200" dirty="0">
                <a:latin typeface="HG丸ｺﾞｼｯｸM-PRO" pitchFamily="50" charset="-128"/>
                <a:ea typeface="HG丸ｺﾞｼｯｸM-PRO" pitchFamily="50" charset="-128"/>
              </a:rPr>
              <a:t>。</a:t>
            </a:r>
          </a:p>
        </p:txBody>
      </p:sp>
      <p:pic>
        <p:nvPicPr>
          <p:cNvPr id="10" name="図 9">
            <a:extLst>
              <a:ext uri="{FF2B5EF4-FFF2-40B4-BE49-F238E27FC236}">
                <a16:creationId xmlns:a16="http://schemas.microsoft.com/office/drawing/2014/main" id="{188BEE6A-B657-460C-BB07-FDFBF578F19A}"/>
              </a:ext>
            </a:extLst>
          </p:cNvPr>
          <p:cNvPicPr>
            <a:picLocks noChangeAspect="1"/>
          </p:cNvPicPr>
          <p:nvPr/>
        </p:nvPicPr>
        <p:blipFill>
          <a:blip r:embed="rId5"/>
          <a:stretch>
            <a:fillRect/>
          </a:stretch>
        </p:blipFill>
        <p:spPr>
          <a:xfrm>
            <a:off x="255871" y="4990541"/>
            <a:ext cx="5486400" cy="257175"/>
          </a:xfrm>
          <a:prstGeom prst="rect">
            <a:avLst/>
          </a:prstGeom>
        </p:spPr>
      </p:pic>
      <p:pic>
        <p:nvPicPr>
          <p:cNvPr id="11" name="図 10">
            <a:extLst>
              <a:ext uri="{FF2B5EF4-FFF2-40B4-BE49-F238E27FC236}">
                <a16:creationId xmlns:a16="http://schemas.microsoft.com/office/drawing/2014/main" id="{B7E3EE40-E1AB-452B-8012-DC9D7A8C90C8}"/>
              </a:ext>
            </a:extLst>
          </p:cNvPr>
          <p:cNvPicPr>
            <a:picLocks noChangeAspect="1"/>
          </p:cNvPicPr>
          <p:nvPr/>
        </p:nvPicPr>
        <p:blipFill>
          <a:blip r:embed="rId6"/>
          <a:stretch>
            <a:fillRect/>
          </a:stretch>
        </p:blipFill>
        <p:spPr>
          <a:xfrm>
            <a:off x="524297" y="8383303"/>
            <a:ext cx="6172200" cy="257175"/>
          </a:xfrm>
          <a:prstGeom prst="rect">
            <a:avLst/>
          </a:prstGeom>
        </p:spPr>
      </p:pic>
      <p:pic>
        <p:nvPicPr>
          <p:cNvPr id="12" name="図 11">
            <a:extLst>
              <a:ext uri="{FF2B5EF4-FFF2-40B4-BE49-F238E27FC236}">
                <a16:creationId xmlns:a16="http://schemas.microsoft.com/office/drawing/2014/main" id="{96C55775-9F24-40CE-B0FF-AD4D86E72244}"/>
              </a:ext>
            </a:extLst>
          </p:cNvPr>
          <p:cNvPicPr>
            <a:picLocks noChangeAspect="1"/>
          </p:cNvPicPr>
          <p:nvPr/>
        </p:nvPicPr>
        <p:blipFill>
          <a:blip r:embed="rId7"/>
          <a:stretch>
            <a:fillRect/>
          </a:stretch>
        </p:blipFill>
        <p:spPr>
          <a:xfrm>
            <a:off x="1608421" y="1670996"/>
            <a:ext cx="4133850" cy="266700"/>
          </a:xfrm>
          <a:prstGeom prst="rect">
            <a:avLst/>
          </a:prstGeom>
        </p:spPr>
      </p:pic>
    </p:spTree>
    <p:extLst>
      <p:ext uri="{BB962C8B-B14F-4D97-AF65-F5344CB8AC3E}">
        <p14:creationId xmlns:p14="http://schemas.microsoft.com/office/powerpoint/2010/main" val="290958373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2457</TotalTime>
  <Words>1576</Words>
  <Application>Microsoft Office PowerPoint</Application>
  <PresentationFormat>画面に合わせる (4:3)</PresentationFormat>
  <Paragraphs>90</Paragraphs>
  <Slides>17</Slides>
  <Notes>7</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17</vt:i4>
      </vt:variant>
    </vt:vector>
  </HeadingPairs>
  <TitlesOfParts>
    <vt:vector size="21" baseType="lpstr">
      <vt:lpstr>HG丸ｺﾞｼｯｸM-PRO</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Administrator</dc:creator>
  <cp:lastModifiedBy>TOWNR048</cp:lastModifiedBy>
  <cp:revision>190</cp:revision>
  <cp:lastPrinted>2021-12-24T07:51:21Z</cp:lastPrinted>
  <dcterms:created xsi:type="dcterms:W3CDTF">2018-01-24T00:27:43Z</dcterms:created>
  <dcterms:modified xsi:type="dcterms:W3CDTF">2021-12-24T07:58:34Z</dcterms:modified>
</cp:coreProperties>
</file>