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118"/>
    <a:srgbClr val="FF6600"/>
    <a:srgbClr val="EBB039"/>
    <a:srgbClr val="33CC33"/>
    <a:srgbClr val="9FF5AF"/>
    <a:srgbClr val="3ABA6B"/>
    <a:srgbClr val="35BF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2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67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9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02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17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99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1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0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8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07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8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79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9699B-4B9D-4CAA-A428-91FD7D0D770A}" type="datetimeFigureOut">
              <a:rPr kumimoji="1" lang="ja-JP" altLang="en-US" smtClean="0"/>
              <a:t>2023/9/20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D8DA5-BF99-40B1-AAA4-10DEE0B941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0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11" Type="http://schemas.microsoft.com/office/2007/relationships/hdphoto" Target="../media/hdphoto1.wdp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図 36">
            <a:extLst>
              <a:ext uri="{FF2B5EF4-FFF2-40B4-BE49-F238E27FC236}">
                <a16:creationId xmlns:a16="http://schemas.microsoft.com/office/drawing/2014/main" id="{52FBF9FE-97B5-469B-ACD0-E1134989E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817" y="6093880"/>
            <a:ext cx="1360380" cy="1558191"/>
          </a:xfrm>
          <a:prstGeom prst="rect">
            <a:avLst/>
          </a:prstGeom>
        </p:spPr>
      </p:pic>
      <p:sp>
        <p:nvSpPr>
          <p:cNvPr id="52" name="楕円 51">
            <a:extLst>
              <a:ext uri="{FF2B5EF4-FFF2-40B4-BE49-F238E27FC236}">
                <a16:creationId xmlns:a16="http://schemas.microsoft.com/office/drawing/2014/main" id="{0477F69E-03F5-4286-9BFA-36B2FE027FB9}"/>
              </a:ext>
            </a:extLst>
          </p:cNvPr>
          <p:cNvSpPr/>
          <p:nvPr/>
        </p:nvSpPr>
        <p:spPr>
          <a:xfrm>
            <a:off x="5498459" y="5827949"/>
            <a:ext cx="1211606" cy="498668"/>
          </a:xfrm>
          <a:prstGeom prst="ellipse">
            <a:avLst/>
          </a:prstGeom>
          <a:solidFill>
            <a:schemeClr val="bg1"/>
          </a:solidFill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BC0B52AC-0125-413E-8F80-CEF46019B3C9}"/>
              </a:ext>
            </a:extLst>
          </p:cNvPr>
          <p:cNvSpPr/>
          <p:nvPr/>
        </p:nvSpPr>
        <p:spPr>
          <a:xfrm>
            <a:off x="172201" y="3907687"/>
            <a:ext cx="6469443" cy="183763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C7F78887-A19C-4DB7-A2EA-096E5289D5C3}"/>
              </a:ext>
            </a:extLst>
          </p:cNvPr>
          <p:cNvSpPr/>
          <p:nvPr/>
        </p:nvSpPr>
        <p:spPr>
          <a:xfrm>
            <a:off x="296633" y="98938"/>
            <a:ext cx="6264729" cy="35594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56E4EB-5F06-40C6-BB5B-BC253FE75B40}"/>
              </a:ext>
            </a:extLst>
          </p:cNvPr>
          <p:cNvSpPr txBox="1"/>
          <p:nvPr/>
        </p:nvSpPr>
        <p:spPr>
          <a:xfrm>
            <a:off x="267454" y="271050"/>
            <a:ext cx="6288706" cy="22467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kumimoji="1" lang="ja-JP" altLang="en-US" sz="9000" b="1" dirty="0">
                <a:ln w="38100">
                  <a:noFill/>
                  <a:prstDash val="solid"/>
                </a:ln>
                <a:solidFill>
                  <a:srgbClr val="33CC33"/>
                </a:solidFill>
                <a:ea typeface="HGP創英角ﾎﾟｯﾌﾟ体" panose="040B0A00000000000000" pitchFamily="50" charset="-128"/>
              </a:rPr>
              <a:t>省エネ家電</a:t>
            </a:r>
            <a:endParaRPr kumimoji="1" lang="en-US" altLang="ja-JP" sz="9000" b="1" dirty="0">
              <a:ln w="38100">
                <a:noFill/>
                <a:prstDash val="solid"/>
              </a:ln>
              <a:solidFill>
                <a:srgbClr val="33CC33"/>
              </a:solidFill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5000" b="1" dirty="0">
                <a:ln w="38100">
                  <a:noFill/>
                  <a:prstDash val="solid"/>
                </a:ln>
                <a:solidFill>
                  <a:srgbClr val="33CC33"/>
                </a:solidFill>
                <a:ea typeface="HGP創英角ﾎﾟｯﾌﾟ体" panose="040B0A00000000000000" pitchFamily="50" charset="-128"/>
              </a:rPr>
              <a:t>買換え促進補助金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6D65D3B8-9C99-4D10-AB59-454A51FEE324}"/>
              </a:ext>
            </a:extLst>
          </p:cNvPr>
          <p:cNvSpPr/>
          <p:nvPr/>
        </p:nvSpPr>
        <p:spPr>
          <a:xfrm>
            <a:off x="0" y="51015"/>
            <a:ext cx="2072640" cy="301083"/>
          </a:xfrm>
          <a:prstGeom prst="wedgeEllipseCallout">
            <a:avLst>
              <a:gd name="adj1" fmla="val 31977"/>
              <a:gd name="adj2" fmla="val 79437"/>
            </a:avLst>
          </a:prstGeom>
          <a:solidFill>
            <a:srgbClr val="EBB039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D5CE30E-9B48-463E-A0B1-04E41B7A7F88}"/>
              </a:ext>
            </a:extLst>
          </p:cNvPr>
          <p:cNvSpPr txBox="1"/>
          <p:nvPr/>
        </p:nvSpPr>
        <p:spPr>
          <a:xfrm>
            <a:off x="136073" y="44321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町民のみなさま限定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79743C-528C-47BC-88AF-D0BC54E662E4}"/>
              </a:ext>
            </a:extLst>
          </p:cNvPr>
          <p:cNvSpPr txBox="1"/>
          <p:nvPr/>
        </p:nvSpPr>
        <p:spPr>
          <a:xfrm>
            <a:off x="543337" y="2358002"/>
            <a:ext cx="1939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補助率</a:t>
            </a:r>
            <a:r>
              <a:rPr kumimoji="1" lang="en-US" altLang="ja-JP" sz="28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1/2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5BF088-8EBC-4DF0-972E-BF44BE0814E0}"/>
              </a:ext>
            </a:extLst>
          </p:cNvPr>
          <p:cNvSpPr txBox="1"/>
          <p:nvPr/>
        </p:nvSpPr>
        <p:spPr>
          <a:xfrm>
            <a:off x="606481" y="2619113"/>
            <a:ext cx="20537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最大</a:t>
            </a:r>
            <a:r>
              <a:rPr kumimoji="1" lang="en-US" altLang="ja-JP" sz="6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万円補助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F72ADC9-BFD7-4DCB-8B39-F89B0E8DE6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" t="-841" r="57376" b="59500"/>
          <a:stretch/>
        </p:blipFill>
        <p:spPr>
          <a:xfrm>
            <a:off x="2887790" y="4330557"/>
            <a:ext cx="1509376" cy="1030041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3F010C0-0028-4C68-8E98-46BA8EE07B8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3" r="1302" b="1"/>
          <a:stretch/>
        </p:blipFill>
        <p:spPr>
          <a:xfrm>
            <a:off x="5125608" y="4384475"/>
            <a:ext cx="1119141" cy="111630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43A16EE-F7BC-4213-9F16-903E31B601A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88" y="4433472"/>
            <a:ext cx="2010776" cy="855949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93E8BC-D432-4F99-974A-7376BEE947E3}"/>
              </a:ext>
            </a:extLst>
          </p:cNvPr>
          <p:cNvSpPr txBox="1"/>
          <p:nvPr/>
        </p:nvSpPr>
        <p:spPr>
          <a:xfrm>
            <a:off x="707433" y="4113325"/>
            <a:ext cx="1000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エアコン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7B6207D-8F7C-45D6-AEB0-AB832FBC87F7}"/>
              </a:ext>
            </a:extLst>
          </p:cNvPr>
          <p:cNvSpPr txBox="1"/>
          <p:nvPr/>
        </p:nvSpPr>
        <p:spPr>
          <a:xfrm>
            <a:off x="3214383" y="4132108"/>
            <a:ext cx="850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テレビ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93FD902-5D78-43A4-B73B-264FA7C6DB68}"/>
              </a:ext>
            </a:extLst>
          </p:cNvPr>
          <p:cNvSpPr txBox="1"/>
          <p:nvPr/>
        </p:nvSpPr>
        <p:spPr>
          <a:xfrm>
            <a:off x="5227978" y="409426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冷蔵庫</a:t>
            </a: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7B89CB0E-A03B-4498-AA4E-EF4A0AA2AC6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EFAEF"/>
              </a:clrFrom>
              <a:clrTo>
                <a:srgbClr val="FEFAE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030" y="1679495"/>
            <a:ext cx="1746586" cy="2161616"/>
          </a:xfrm>
          <a:prstGeom prst="rect">
            <a:avLst/>
          </a:prstGeom>
        </p:spPr>
      </p:pic>
      <p:sp>
        <p:nvSpPr>
          <p:cNvPr id="26" name="波線 25">
            <a:extLst>
              <a:ext uri="{FF2B5EF4-FFF2-40B4-BE49-F238E27FC236}">
                <a16:creationId xmlns:a16="http://schemas.microsoft.com/office/drawing/2014/main" id="{74326DD3-3670-49F3-86D9-5101FB225DBC}"/>
              </a:ext>
            </a:extLst>
          </p:cNvPr>
          <p:cNvSpPr/>
          <p:nvPr/>
        </p:nvSpPr>
        <p:spPr>
          <a:xfrm>
            <a:off x="176134" y="3552504"/>
            <a:ext cx="1219194" cy="437595"/>
          </a:xfrm>
          <a:prstGeom prst="wave">
            <a:avLst>
              <a:gd name="adj1" fmla="val 10057"/>
              <a:gd name="adj2" fmla="val -809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4BD397-4B69-4F78-BF0B-6B30EBD49C57}"/>
              </a:ext>
            </a:extLst>
          </p:cNvPr>
          <p:cNvSpPr txBox="1"/>
          <p:nvPr/>
        </p:nvSpPr>
        <p:spPr>
          <a:xfrm>
            <a:off x="2556002" y="3223482"/>
            <a:ext cx="41905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※</a:t>
            </a:r>
            <a:r>
              <a:rPr kumimoji="1" lang="ja-JP" altLang="en-US" sz="1600" dirty="0"/>
              <a:t>申請は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人につき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回、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台までに限ります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8C143F7-615C-440A-8F13-0D21F2CC2A08}"/>
              </a:ext>
            </a:extLst>
          </p:cNvPr>
          <p:cNvSpPr txBox="1"/>
          <p:nvPr/>
        </p:nvSpPr>
        <p:spPr>
          <a:xfrm>
            <a:off x="2793140" y="2566600"/>
            <a:ext cx="4067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節電効果が大きく、環境にも優しい</a:t>
            </a:r>
            <a:endParaRPr kumimoji="1" lang="en-US" altLang="ja-JP" sz="1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省エネ家電の購入を応援します！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CBF93A9-49A0-4AF6-B8C4-8AF1768C7F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905" y="3658374"/>
            <a:ext cx="1285409" cy="1460233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A99ABF6-B0D5-4DC6-A16F-A553E209B4E0}"/>
              </a:ext>
            </a:extLst>
          </p:cNvPr>
          <p:cNvSpPr txBox="1"/>
          <p:nvPr/>
        </p:nvSpPr>
        <p:spPr>
          <a:xfrm rot="10800000" flipV="1">
            <a:off x="205313" y="3547343"/>
            <a:ext cx="12191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対象家電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D8A15AE6-9A1E-4C7B-A5E8-40DF1AB27AA1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3" y="9310551"/>
            <a:ext cx="6858000" cy="630409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A5434553-4B61-458B-93AE-D7DD5544B7BD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DDE"/>
              </a:clrFrom>
              <a:clrTo>
                <a:srgbClr val="FFFDD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188" y="6640014"/>
            <a:ext cx="1817717" cy="1396052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F48A870A-08DA-4EF0-A09F-2F3CB7F1B394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79" y="6204894"/>
            <a:ext cx="1430477" cy="1581370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07344E7-B5CA-45BD-AA61-FF837DD6C9F0}"/>
              </a:ext>
            </a:extLst>
          </p:cNvPr>
          <p:cNvSpPr txBox="1"/>
          <p:nvPr/>
        </p:nvSpPr>
        <p:spPr>
          <a:xfrm>
            <a:off x="128070" y="7112736"/>
            <a:ext cx="18004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/>
              <a:t>実店舗で購入し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町内の自宅に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設置した家電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E8D08F0-B11A-4989-801A-C50BC1EA7624}"/>
              </a:ext>
            </a:extLst>
          </p:cNvPr>
          <p:cNvSpPr txBox="1"/>
          <p:nvPr/>
        </p:nvSpPr>
        <p:spPr>
          <a:xfrm>
            <a:off x="1905943" y="6288371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買換え製品のみ対象</a:t>
            </a:r>
          </a:p>
        </p:txBody>
      </p:sp>
      <p:sp>
        <p:nvSpPr>
          <p:cNvPr id="33" name="波線 32">
            <a:extLst>
              <a:ext uri="{FF2B5EF4-FFF2-40B4-BE49-F238E27FC236}">
                <a16:creationId xmlns:a16="http://schemas.microsoft.com/office/drawing/2014/main" id="{5F5B6EA8-D0E8-40F5-8503-41284FC7CD5A}"/>
              </a:ext>
            </a:extLst>
          </p:cNvPr>
          <p:cNvSpPr/>
          <p:nvPr/>
        </p:nvSpPr>
        <p:spPr>
          <a:xfrm>
            <a:off x="183412" y="5697158"/>
            <a:ext cx="1801678" cy="506678"/>
          </a:xfrm>
          <a:prstGeom prst="wave">
            <a:avLst>
              <a:gd name="adj1" fmla="val 10057"/>
              <a:gd name="adj2" fmla="val -809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478A10D-F7ED-453D-A42B-61C6A36BA78E}"/>
              </a:ext>
            </a:extLst>
          </p:cNvPr>
          <p:cNvSpPr txBox="1"/>
          <p:nvPr/>
        </p:nvSpPr>
        <p:spPr>
          <a:xfrm>
            <a:off x="107861" y="5753040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省エネ家電の条件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BC955A9-512F-4A69-85EF-F2BB4662A4BB}"/>
              </a:ext>
            </a:extLst>
          </p:cNvPr>
          <p:cNvSpPr txBox="1"/>
          <p:nvPr/>
        </p:nvSpPr>
        <p:spPr>
          <a:xfrm>
            <a:off x="3911004" y="7611599"/>
            <a:ext cx="216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省エネ性能基準を</a:t>
            </a:r>
            <a:endParaRPr kumimoji="1" lang="en-US" altLang="ja-JP" sz="1600" b="1" dirty="0"/>
          </a:p>
          <a:p>
            <a:pPr algn="ctr"/>
            <a:r>
              <a:rPr kumimoji="1" lang="ja-JP" altLang="en-US" sz="1600" b="1" dirty="0"/>
              <a:t>満たしている製品</a:t>
            </a:r>
            <a:endParaRPr kumimoji="1" lang="en-US" altLang="ja-JP" sz="1600" b="1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FFB3E2C-26C7-4F88-88BA-C6ECE02FE292}"/>
              </a:ext>
            </a:extLst>
          </p:cNvPr>
          <p:cNvSpPr txBox="1"/>
          <p:nvPr/>
        </p:nvSpPr>
        <p:spPr>
          <a:xfrm>
            <a:off x="5636102" y="6389123"/>
            <a:ext cx="122189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/>
              <a:t>こちら（省エネ型製品情報サイト）で</a:t>
            </a:r>
            <a:endParaRPr kumimoji="1" lang="en-US" altLang="ja-JP" sz="900" b="1" dirty="0"/>
          </a:p>
          <a:p>
            <a:pPr algn="ctr"/>
            <a:r>
              <a:rPr kumimoji="1" lang="ja-JP" altLang="en-US" sz="900" b="1" dirty="0"/>
              <a:t>チェックできます</a:t>
            </a:r>
            <a:r>
              <a:rPr kumimoji="1" lang="en-US" altLang="ja-JP" sz="900" b="1" dirty="0"/>
              <a:t>!</a:t>
            </a:r>
            <a:endParaRPr kumimoji="1" lang="ja-JP" altLang="en-US" sz="900" b="1" dirty="0"/>
          </a:p>
        </p:txBody>
      </p:sp>
      <p:sp>
        <p:nvSpPr>
          <p:cNvPr id="41" name="矢印: 下 40">
            <a:extLst>
              <a:ext uri="{FF2B5EF4-FFF2-40B4-BE49-F238E27FC236}">
                <a16:creationId xmlns:a16="http://schemas.microsoft.com/office/drawing/2014/main" id="{12A29826-305C-4C8D-AE9D-268FBE98B768}"/>
              </a:ext>
            </a:extLst>
          </p:cNvPr>
          <p:cNvSpPr/>
          <p:nvPr/>
        </p:nvSpPr>
        <p:spPr>
          <a:xfrm>
            <a:off x="6316552" y="6884529"/>
            <a:ext cx="216633" cy="266135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波線 41">
            <a:extLst>
              <a:ext uri="{FF2B5EF4-FFF2-40B4-BE49-F238E27FC236}">
                <a16:creationId xmlns:a16="http://schemas.microsoft.com/office/drawing/2014/main" id="{2E83B493-35D0-4525-A51C-0A3100D89F31}"/>
              </a:ext>
            </a:extLst>
          </p:cNvPr>
          <p:cNvSpPr/>
          <p:nvPr/>
        </p:nvSpPr>
        <p:spPr>
          <a:xfrm>
            <a:off x="285487" y="8009326"/>
            <a:ext cx="1314601" cy="479287"/>
          </a:xfrm>
          <a:prstGeom prst="wave">
            <a:avLst>
              <a:gd name="adj1" fmla="val 10057"/>
              <a:gd name="adj2" fmla="val 120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対象期間</a:t>
            </a: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4E80EFD0-9C76-4817-B358-B8EB5487AA8D}"/>
              </a:ext>
            </a:extLst>
          </p:cNvPr>
          <p:cNvSpPr/>
          <p:nvPr/>
        </p:nvSpPr>
        <p:spPr>
          <a:xfrm>
            <a:off x="314298" y="8488649"/>
            <a:ext cx="6274185" cy="67362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38CACC2-77DA-4D1F-9B59-8604CF6559E0}"/>
              </a:ext>
            </a:extLst>
          </p:cNvPr>
          <p:cNvSpPr/>
          <p:nvPr/>
        </p:nvSpPr>
        <p:spPr>
          <a:xfrm>
            <a:off x="228570" y="8529726"/>
            <a:ext cx="6312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dirty="0">
                <a:latin typeface="+mn-ea"/>
              </a:rPr>
              <a:t>【</a:t>
            </a:r>
            <a:r>
              <a:rPr kumimoji="1" lang="ja-JP" altLang="en-US" dirty="0">
                <a:latin typeface="+mn-ea"/>
              </a:rPr>
              <a:t>事前審査</a:t>
            </a:r>
            <a:r>
              <a:rPr kumimoji="1" lang="en-US" altLang="ja-JP" dirty="0">
                <a:latin typeface="+mn-ea"/>
              </a:rPr>
              <a:t>】</a:t>
            </a:r>
            <a:r>
              <a:rPr kumimoji="1" lang="ja-JP" altLang="en-US" b="1" dirty="0">
                <a:latin typeface="+mn-ea"/>
              </a:rPr>
              <a:t>令和</a:t>
            </a:r>
            <a:r>
              <a:rPr kumimoji="1" lang="en-US" altLang="ja-JP" b="1" dirty="0">
                <a:latin typeface="+mn-ea"/>
              </a:rPr>
              <a:t>5</a:t>
            </a:r>
            <a:r>
              <a:rPr kumimoji="1" lang="ja-JP" altLang="en-US" b="1" dirty="0">
                <a:latin typeface="+mn-ea"/>
              </a:rPr>
              <a:t>年</a:t>
            </a:r>
            <a:r>
              <a:rPr kumimoji="1" lang="en-US" altLang="ja-JP" b="1" dirty="0">
                <a:latin typeface="+mn-ea"/>
              </a:rPr>
              <a:t>10</a:t>
            </a:r>
            <a:r>
              <a:rPr kumimoji="1" lang="ja-JP" altLang="en-US" b="1" dirty="0">
                <a:latin typeface="+mn-ea"/>
              </a:rPr>
              <a:t>月２日から令和</a:t>
            </a:r>
            <a:r>
              <a:rPr kumimoji="1" lang="en-US" altLang="ja-JP" b="1" dirty="0">
                <a:latin typeface="+mn-ea"/>
              </a:rPr>
              <a:t>5</a:t>
            </a:r>
            <a:r>
              <a:rPr kumimoji="1" lang="ja-JP" altLang="en-US" b="1" dirty="0">
                <a:latin typeface="+mn-ea"/>
              </a:rPr>
              <a:t>年</a:t>
            </a:r>
            <a:r>
              <a:rPr kumimoji="1" lang="en-US" altLang="ja-JP" b="1" dirty="0">
                <a:latin typeface="+mn-ea"/>
              </a:rPr>
              <a:t>12</a:t>
            </a:r>
            <a:r>
              <a:rPr kumimoji="1" lang="ja-JP" altLang="en-US" b="1" dirty="0">
                <a:latin typeface="+mn-ea"/>
              </a:rPr>
              <a:t>月</a:t>
            </a:r>
            <a:r>
              <a:rPr kumimoji="1" lang="en-US" altLang="ja-JP" b="1" dirty="0">
                <a:latin typeface="+mn-ea"/>
              </a:rPr>
              <a:t>15</a:t>
            </a:r>
            <a:r>
              <a:rPr kumimoji="1" lang="ja-JP" altLang="en-US" b="1" dirty="0">
                <a:latin typeface="+mn-ea"/>
              </a:rPr>
              <a:t>日まで</a:t>
            </a:r>
            <a:endParaRPr kumimoji="1" lang="en-US" altLang="ja-JP" b="1" dirty="0">
              <a:latin typeface="+mn-ea"/>
            </a:endParaRPr>
          </a:p>
          <a:p>
            <a:r>
              <a:rPr kumimoji="1" lang="en-US" altLang="ja-JP" dirty="0">
                <a:latin typeface="+mn-ea"/>
              </a:rPr>
              <a:t>【</a:t>
            </a:r>
            <a:r>
              <a:rPr kumimoji="1" lang="ja-JP" altLang="en-US" dirty="0">
                <a:latin typeface="+mn-ea"/>
              </a:rPr>
              <a:t>交付申請受付</a:t>
            </a:r>
            <a:r>
              <a:rPr kumimoji="1" lang="en-US" altLang="ja-JP" dirty="0">
                <a:latin typeface="+mn-ea"/>
              </a:rPr>
              <a:t>】</a:t>
            </a:r>
            <a:r>
              <a:rPr kumimoji="1" lang="ja-JP" altLang="en-US" b="1" dirty="0">
                <a:latin typeface="+mn-ea"/>
              </a:rPr>
              <a:t>事前審査後から令和</a:t>
            </a:r>
            <a:r>
              <a:rPr kumimoji="1" lang="en-US" altLang="ja-JP" b="1" dirty="0">
                <a:latin typeface="+mn-ea"/>
              </a:rPr>
              <a:t>6</a:t>
            </a:r>
            <a:r>
              <a:rPr kumimoji="1" lang="ja-JP" altLang="en-US" b="1" dirty="0">
                <a:latin typeface="+mn-ea"/>
              </a:rPr>
              <a:t>年</a:t>
            </a:r>
            <a:r>
              <a:rPr kumimoji="1" lang="en-US" altLang="ja-JP" b="1" dirty="0">
                <a:latin typeface="+mn-ea"/>
              </a:rPr>
              <a:t>2</a:t>
            </a:r>
            <a:r>
              <a:rPr kumimoji="1" lang="ja-JP" altLang="en-US" b="1" dirty="0">
                <a:latin typeface="+mn-ea"/>
              </a:rPr>
              <a:t>月</a:t>
            </a:r>
            <a:r>
              <a:rPr kumimoji="1" lang="en-US" altLang="ja-JP" b="1" dirty="0">
                <a:latin typeface="+mn-ea"/>
              </a:rPr>
              <a:t>20</a:t>
            </a:r>
            <a:r>
              <a:rPr kumimoji="1" lang="ja-JP" altLang="en-US" b="1" dirty="0">
                <a:latin typeface="+mn-ea"/>
              </a:rPr>
              <a:t>日</a:t>
            </a:r>
            <a:r>
              <a:rPr kumimoji="1" lang="en-US" altLang="ja-JP" sz="1600" b="1" dirty="0">
                <a:latin typeface="+mn-ea"/>
              </a:rPr>
              <a:t>(</a:t>
            </a:r>
            <a:r>
              <a:rPr kumimoji="1" lang="ja-JP" altLang="en-US" sz="1600" b="1" dirty="0">
                <a:latin typeface="+mn-ea"/>
              </a:rPr>
              <a:t>必着</a:t>
            </a:r>
            <a:r>
              <a:rPr kumimoji="1" lang="en-US" altLang="ja-JP" sz="1600" b="1" dirty="0">
                <a:latin typeface="+mn-ea"/>
              </a:rPr>
              <a:t>)</a:t>
            </a:r>
            <a:r>
              <a:rPr kumimoji="1" lang="ja-JP" altLang="en-US" b="1" dirty="0">
                <a:latin typeface="+mn-ea"/>
              </a:rPr>
              <a:t>まで</a:t>
            </a:r>
            <a:endParaRPr kumimoji="1" lang="en-US" altLang="ja-JP" b="1" dirty="0">
              <a:latin typeface="+mn-ea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8A6FB67-CEAD-4F2D-B9A3-97D7AE136867}"/>
              </a:ext>
            </a:extLst>
          </p:cNvPr>
          <p:cNvSpPr txBox="1"/>
          <p:nvPr/>
        </p:nvSpPr>
        <p:spPr>
          <a:xfrm>
            <a:off x="3931255" y="9156751"/>
            <a:ext cx="2698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詳細は裏面をご覧ください。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FDF2FE7-BAC1-400B-B06A-089FD485692B}"/>
              </a:ext>
            </a:extLst>
          </p:cNvPr>
          <p:cNvSpPr txBox="1"/>
          <p:nvPr/>
        </p:nvSpPr>
        <p:spPr>
          <a:xfrm>
            <a:off x="2594605" y="961379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箱根町役場　環境課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E8907A2E-070A-49DB-B1D8-3EDFFEE9559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1010" y="7187667"/>
            <a:ext cx="675125" cy="649300"/>
          </a:xfrm>
          <a:prstGeom prst="rect">
            <a:avLst/>
          </a:prstGeom>
        </p:spPr>
      </p:pic>
      <p:graphicFrame>
        <p:nvGraphicFramePr>
          <p:cNvPr id="71" name="表 70">
            <a:extLst>
              <a:ext uri="{FF2B5EF4-FFF2-40B4-BE49-F238E27FC236}">
                <a16:creationId xmlns:a16="http://schemas.microsoft.com/office/drawing/2014/main" id="{8F454141-1045-4826-916D-05A81571A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050286"/>
              </p:ext>
            </p:extLst>
          </p:nvPr>
        </p:nvGraphicFramePr>
        <p:xfrm>
          <a:off x="9251905" y="5289421"/>
          <a:ext cx="2093719" cy="766320"/>
        </p:xfrm>
        <a:graphic>
          <a:graphicData uri="http://schemas.openxmlformats.org/drawingml/2006/table">
            <a:tbl>
              <a:tblPr bandRow="1"/>
              <a:tblGrid>
                <a:gridCol w="647157">
                  <a:extLst>
                    <a:ext uri="{9D8B030D-6E8A-4147-A177-3AD203B41FA5}">
                      <a16:colId xmlns:a16="http://schemas.microsoft.com/office/drawing/2014/main" val="3223631183"/>
                    </a:ext>
                  </a:extLst>
                </a:gridCol>
                <a:gridCol w="702716">
                  <a:extLst>
                    <a:ext uri="{9D8B030D-6E8A-4147-A177-3AD203B41FA5}">
                      <a16:colId xmlns:a16="http://schemas.microsoft.com/office/drawing/2014/main" val="562529821"/>
                    </a:ext>
                  </a:extLst>
                </a:gridCol>
                <a:gridCol w="743846">
                  <a:extLst>
                    <a:ext uri="{9D8B030D-6E8A-4147-A177-3AD203B41FA5}">
                      <a16:colId xmlns:a16="http://schemas.microsoft.com/office/drawing/2014/main" val="23430809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sz="9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対象家電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目標年度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省エネ</a:t>
                      </a:r>
                      <a:endParaRPr lang="en-US" altLang="ja-JP" sz="900" kern="100" dirty="0">
                        <a:solidFill>
                          <a:srgbClr val="00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達成基準率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59572"/>
                  </a:ext>
                </a:extLst>
              </a:tr>
              <a:tr h="164000">
                <a:tc>
                  <a:txBody>
                    <a:bodyPr/>
                    <a:lstStyle/>
                    <a:p>
                      <a:pPr algn="ctr"/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エアコン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2027</a:t>
                      </a: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１００％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70"/>
                  </a:ext>
                </a:extLst>
              </a:tr>
              <a:tr h="164000"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冷蔵庫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2026</a:t>
                      </a: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１００％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29347"/>
                  </a:ext>
                </a:extLst>
              </a:tr>
              <a:tr h="164000">
                <a:tc>
                  <a:txBody>
                    <a:bodyPr/>
                    <a:lstStyle/>
                    <a:p>
                      <a:pPr algn="ctr"/>
                      <a:r>
                        <a:rPr lang="ja-JP" sz="100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テレビ</a:t>
                      </a:r>
                      <a:endParaRPr lang="ja-JP" sz="1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年度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１００</a:t>
                      </a:r>
                      <a:r>
                        <a:rPr lang="ja-JP" sz="1050" kern="100" dirty="0">
                          <a:solidFill>
                            <a:srgbClr val="000000"/>
                          </a:solidFill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05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78808"/>
                  </a:ext>
                </a:extLst>
              </a:tr>
            </a:tbl>
          </a:graphicData>
        </a:graphic>
      </p:graphicFrame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12F6B752-B523-4A15-888C-540C75EC5B2F}"/>
              </a:ext>
            </a:extLst>
          </p:cNvPr>
          <p:cNvCxnSpPr>
            <a:cxnSpLocks/>
          </p:cNvCxnSpPr>
          <p:nvPr/>
        </p:nvCxnSpPr>
        <p:spPr>
          <a:xfrm flipH="1">
            <a:off x="4841756" y="6176379"/>
            <a:ext cx="686198" cy="531182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85449ADB-15FD-4A87-AD2E-04F7B5A43D5E}"/>
              </a:ext>
            </a:extLst>
          </p:cNvPr>
          <p:cNvCxnSpPr>
            <a:cxnSpLocks/>
            <a:endCxn id="81" idx="7"/>
          </p:cNvCxnSpPr>
          <p:nvPr/>
        </p:nvCxnSpPr>
        <p:spPr>
          <a:xfrm flipH="1">
            <a:off x="5605555" y="6275365"/>
            <a:ext cx="178078" cy="236387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楕円 79">
            <a:extLst>
              <a:ext uri="{FF2B5EF4-FFF2-40B4-BE49-F238E27FC236}">
                <a16:creationId xmlns:a16="http://schemas.microsoft.com/office/drawing/2014/main" id="{76CDED6D-7B1C-4532-A330-837D6DB7F54C}"/>
              </a:ext>
            </a:extLst>
          </p:cNvPr>
          <p:cNvSpPr/>
          <p:nvPr/>
        </p:nvSpPr>
        <p:spPr>
          <a:xfrm>
            <a:off x="4389603" y="6735147"/>
            <a:ext cx="802479" cy="2987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E96DE7A8-B04E-4928-8265-4B1812AB4157}"/>
              </a:ext>
            </a:extLst>
          </p:cNvPr>
          <p:cNvSpPr/>
          <p:nvPr/>
        </p:nvSpPr>
        <p:spPr>
          <a:xfrm>
            <a:off x="5257925" y="6478156"/>
            <a:ext cx="407274" cy="22940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5F9043E-ECAE-425F-BF35-F0C2EAC8729B}"/>
              </a:ext>
            </a:extLst>
          </p:cNvPr>
          <p:cNvSpPr txBox="1"/>
          <p:nvPr/>
        </p:nvSpPr>
        <p:spPr>
          <a:xfrm>
            <a:off x="5581139" y="5864952"/>
            <a:ext cx="113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省エネ性能は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ここに注目！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F6997EF-1A20-4A67-9F00-E7F321F82756}"/>
              </a:ext>
            </a:extLst>
          </p:cNvPr>
          <p:cNvSpPr txBox="1"/>
          <p:nvPr/>
        </p:nvSpPr>
        <p:spPr>
          <a:xfrm>
            <a:off x="187593" y="5347821"/>
            <a:ext cx="21595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/>
              <a:t>目標年度２０２７年度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482E8F8-DB66-4960-BB81-C470801072F9}"/>
              </a:ext>
            </a:extLst>
          </p:cNvPr>
          <p:cNvSpPr/>
          <p:nvPr/>
        </p:nvSpPr>
        <p:spPr>
          <a:xfrm>
            <a:off x="4841756" y="5401292"/>
            <a:ext cx="166560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b="1" dirty="0"/>
              <a:t>目標年度２０２１年度</a:t>
            </a:r>
            <a:endParaRPr lang="ja-JP" altLang="en-US" sz="11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B5DFB24-5C20-4341-A068-37BE1DE2FB43}"/>
              </a:ext>
            </a:extLst>
          </p:cNvPr>
          <p:cNvSpPr/>
          <p:nvPr/>
        </p:nvSpPr>
        <p:spPr>
          <a:xfrm>
            <a:off x="2844123" y="5193026"/>
            <a:ext cx="15907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b="1" dirty="0"/>
              <a:t>目標年度２０２６年度</a:t>
            </a:r>
            <a:endParaRPr kumimoji="1" lang="en-US" altLang="ja-JP" sz="1100" b="1" dirty="0"/>
          </a:p>
          <a:p>
            <a:pPr algn="ctr"/>
            <a:r>
              <a:rPr kumimoji="1" lang="ja-JP" altLang="en-US" sz="1100" b="1" u="sng" dirty="0">
                <a:solidFill>
                  <a:srgbClr val="FF0000"/>
                </a:solidFill>
              </a:rPr>
              <a:t>テレビは多段階評価点</a:t>
            </a:r>
            <a:r>
              <a:rPr kumimoji="1" lang="en-US" altLang="ja-JP" sz="1400" b="1" u="sng" dirty="0">
                <a:solidFill>
                  <a:srgbClr val="FF0000"/>
                </a:solidFill>
              </a:rPr>
              <a:t>3.0</a:t>
            </a:r>
            <a:r>
              <a:rPr kumimoji="1" lang="ja-JP" altLang="en-US" sz="1100" b="1" u="sng" dirty="0">
                <a:solidFill>
                  <a:srgbClr val="FF0000"/>
                </a:solidFill>
              </a:rPr>
              <a:t>以上も対象</a:t>
            </a:r>
            <a:endParaRPr kumimoji="1" lang="en-US" altLang="ja-JP" sz="1100" b="1" u="sng" dirty="0">
              <a:solidFill>
                <a:srgbClr val="FF0000"/>
              </a:solidFill>
            </a:endParaRPr>
          </a:p>
        </p:txBody>
      </p:sp>
      <p:sp>
        <p:nvSpPr>
          <p:cNvPr id="50" name="小波 49">
            <a:extLst>
              <a:ext uri="{FF2B5EF4-FFF2-40B4-BE49-F238E27FC236}">
                <a16:creationId xmlns:a16="http://schemas.microsoft.com/office/drawing/2014/main" id="{BAF0BF23-437A-4EC4-8FB5-B76EB7B1B08D}"/>
              </a:ext>
            </a:extLst>
          </p:cNvPr>
          <p:cNvSpPr/>
          <p:nvPr/>
        </p:nvSpPr>
        <p:spPr>
          <a:xfrm>
            <a:off x="1794671" y="3996219"/>
            <a:ext cx="3466966" cy="149928"/>
          </a:xfrm>
          <a:prstGeom prst="double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F26A410-9C38-4A97-8009-BC354AB4F227}"/>
              </a:ext>
            </a:extLst>
          </p:cNvPr>
          <p:cNvSpPr txBox="1"/>
          <p:nvPr/>
        </p:nvSpPr>
        <p:spPr>
          <a:xfrm>
            <a:off x="1758836" y="3711912"/>
            <a:ext cx="3536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省エネ基準達成率が</a:t>
            </a:r>
            <a:r>
              <a:rPr kumimoji="1" lang="en-US" altLang="ja-JP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100</a:t>
            </a:r>
            <a:r>
              <a:rPr kumimoji="1" lang="ja-JP" altLang="en-US" dirty="0"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％以上の</a:t>
            </a:r>
          </a:p>
        </p:txBody>
      </p:sp>
    </p:spTree>
    <p:extLst>
      <p:ext uri="{BB962C8B-B14F-4D97-AF65-F5344CB8AC3E}">
        <p14:creationId xmlns:p14="http://schemas.microsoft.com/office/powerpoint/2010/main" val="2720626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084966-31F0-4AB8-81B0-4BD96E51AC28}"/>
              </a:ext>
            </a:extLst>
          </p:cNvPr>
          <p:cNvSpPr txBox="1"/>
          <p:nvPr/>
        </p:nvSpPr>
        <p:spPr>
          <a:xfrm>
            <a:off x="1490007" y="196495"/>
            <a:ext cx="3877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箱根町省エネ家電買換え促進事業補助金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9B2FA7-BD46-46CB-8EDC-CE4E0AAC963E}"/>
              </a:ext>
            </a:extLst>
          </p:cNvPr>
          <p:cNvSpPr txBox="1"/>
          <p:nvPr/>
        </p:nvSpPr>
        <p:spPr>
          <a:xfrm>
            <a:off x="374316" y="674841"/>
            <a:ext cx="625042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　本補助金は、町民の地球温暖化への意識啓発を行うとともに、電力、ガスその他のエネルギー</a:t>
            </a:r>
            <a:endParaRPr kumimoji="1" lang="en-US" altLang="ja-JP" sz="1100" dirty="0"/>
          </a:p>
          <a:p>
            <a:r>
              <a:rPr kumimoji="1" lang="ja-JP" altLang="en-US" sz="1100" dirty="0"/>
              <a:t>価格の高騰による家庭の費用負担を軽減するために、環境への負荷の少ない省エネ家電製品へ</a:t>
            </a:r>
            <a:endParaRPr kumimoji="1" lang="en-US" altLang="ja-JP" sz="1100" dirty="0"/>
          </a:p>
          <a:p>
            <a:r>
              <a:rPr kumimoji="1" lang="ja-JP" altLang="en-US" sz="1100" dirty="0"/>
              <a:t>の買換えを支援します。</a:t>
            </a:r>
            <a:endParaRPr kumimoji="1" lang="en-US" altLang="ja-JP" sz="1100" dirty="0"/>
          </a:p>
        </p:txBody>
      </p:sp>
      <p:sp>
        <p:nvSpPr>
          <p:cNvPr id="2" name="スクロール: 横 1">
            <a:extLst>
              <a:ext uri="{FF2B5EF4-FFF2-40B4-BE49-F238E27FC236}">
                <a16:creationId xmlns:a16="http://schemas.microsoft.com/office/drawing/2014/main" id="{3E1B0940-03E6-4D8C-B821-51562636EB0C}"/>
              </a:ext>
            </a:extLst>
          </p:cNvPr>
          <p:cNvSpPr/>
          <p:nvPr/>
        </p:nvSpPr>
        <p:spPr>
          <a:xfrm>
            <a:off x="1410789" y="113211"/>
            <a:ext cx="3957203" cy="487680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9891F2-DFD9-4044-A7B0-29A77E25F777}"/>
              </a:ext>
            </a:extLst>
          </p:cNvPr>
          <p:cNvSpPr txBox="1"/>
          <p:nvPr/>
        </p:nvSpPr>
        <p:spPr>
          <a:xfrm>
            <a:off x="430494" y="5970258"/>
            <a:ext cx="6532558" cy="22082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申請フロー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200" dirty="0"/>
              <a:t>　　　　　</a:t>
            </a:r>
            <a:r>
              <a:rPr kumimoji="1" lang="ja-JP" altLang="en-US" sz="1400" b="1" dirty="0"/>
              <a:t>≪補助金の交付までに２回の申請行為が必要になります≫</a:t>
            </a:r>
            <a:endParaRPr kumimoji="1" lang="en-US" altLang="ja-JP" sz="1400" b="1" dirty="0"/>
          </a:p>
          <a:p>
            <a:r>
              <a:rPr kumimoji="1" lang="ja-JP" altLang="en-US" sz="1100" dirty="0"/>
              <a:t>①　事前審査</a:t>
            </a:r>
            <a:endParaRPr kumimoji="1" lang="en-US" altLang="ja-JP" sz="1100" dirty="0"/>
          </a:p>
          <a:p>
            <a:r>
              <a:rPr kumimoji="1" lang="ja-JP" altLang="en-US" sz="1100" dirty="0"/>
              <a:t>　事前審査書を提出してください。</a:t>
            </a:r>
            <a:endParaRPr kumimoji="1" lang="en-US" altLang="ja-JP" sz="1100" dirty="0"/>
          </a:p>
          <a:p>
            <a:r>
              <a:rPr kumimoji="1" lang="ja-JP" altLang="en-US" sz="1100" dirty="0"/>
              <a:t>　購入予定の省エネ家電製品が、</a:t>
            </a:r>
            <a:r>
              <a:rPr kumimoji="1" lang="ja-JP" altLang="en-US" sz="1100" u="sng" dirty="0"/>
              <a:t>補助対象となるかなどの確認</a:t>
            </a:r>
            <a:r>
              <a:rPr kumimoji="1" lang="ja-JP" altLang="en-US" sz="1100" dirty="0"/>
              <a:t>のために実施します。</a:t>
            </a:r>
            <a:endParaRPr kumimoji="1" lang="en-US" altLang="ja-JP" sz="1100" dirty="0"/>
          </a:p>
          <a:p>
            <a:r>
              <a:rPr kumimoji="1" lang="ja-JP" altLang="en-US" sz="1100" dirty="0"/>
              <a:t>　審査後、</a:t>
            </a:r>
            <a:r>
              <a:rPr kumimoji="1" lang="ja-JP" altLang="en-US" sz="1100" u="sng" dirty="0"/>
              <a:t>購入の手引き</a:t>
            </a:r>
            <a:r>
              <a:rPr kumimoji="1" lang="ja-JP" altLang="en-US" sz="1100" dirty="0"/>
              <a:t>を送付しますので、内容をよく確認してから家電を購入してください。</a:t>
            </a:r>
            <a:endParaRPr kumimoji="1" lang="en-US" altLang="ja-JP" sz="1100" dirty="0"/>
          </a:p>
          <a:p>
            <a:r>
              <a:rPr kumimoji="1" lang="ja-JP" altLang="en-US" sz="1100" dirty="0"/>
              <a:t>②　交付申請</a:t>
            </a:r>
            <a:endParaRPr kumimoji="1" lang="en-US" altLang="ja-JP" sz="1100" dirty="0"/>
          </a:p>
          <a:p>
            <a:r>
              <a:rPr kumimoji="1" lang="ja-JP" altLang="en-US" sz="1100" dirty="0"/>
              <a:t>　製品の購入・設置完了後、速やかに交付申請を行ってください。</a:t>
            </a:r>
            <a:endParaRPr kumimoji="1" lang="en-US" altLang="ja-JP" sz="1100" dirty="0"/>
          </a:p>
          <a:p>
            <a:r>
              <a:rPr kumimoji="1" lang="ja-JP" altLang="en-US" sz="1100" dirty="0"/>
              <a:t>　交付申請は、申請書兼請求書と添付書類を提出してください。</a:t>
            </a:r>
            <a:endParaRPr kumimoji="1" lang="en-US" altLang="ja-JP" sz="1100" dirty="0"/>
          </a:p>
          <a:p>
            <a:r>
              <a:rPr kumimoji="1" lang="ja-JP" altLang="en-US" sz="1100" dirty="0"/>
              <a:t>　申請書類の審査後、指定口座へ補助金をお振込みいたします。（決定通知にてお知らせします。）</a:t>
            </a:r>
            <a:endParaRPr kumimoji="1" lang="en-US" altLang="ja-JP" sz="1100" dirty="0"/>
          </a:p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①②ともに、</a:t>
            </a:r>
            <a:r>
              <a:rPr kumimoji="1" lang="ja-JP" altLang="en-US" sz="1100" u="sng" dirty="0"/>
              <a:t>役場環境課（持参または郵送）または出張所（持参のみ）</a:t>
            </a:r>
            <a:r>
              <a:rPr kumimoji="1" lang="ja-JP" altLang="en-US" sz="1100" dirty="0"/>
              <a:t>へご提出ください</a:t>
            </a:r>
            <a:r>
              <a:rPr kumimoji="1" lang="ja-JP" altLang="en-US" sz="1050" dirty="0"/>
              <a:t>。</a:t>
            </a:r>
            <a:endParaRPr kumimoji="1" lang="en-US" altLang="ja-JP" sz="1050" dirty="0"/>
          </a:p>
          <a:p>
            <a:r>
              <a:rPr kumimoji="1" lang="ja-JP" altLang="en-US" sz="1050" dirty="0"/>
              <a:t>　</a:t>
            </a:r>
            <a:endParaRPr kumimoji="1" lang="en-US" altLang="ja-JP" sz="105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69EA06-F506-4A75-9726-3C1EFB8AD173}"/>
              </a:ext>
            </a:extLst>
          </p:cNvPr>
          <p:cNvSpPr txBox="1"/>
          <p:nvPr/>
        </p:nvSpPr>
        <p:spPr>
          <a:xfrm>
            <a:off x="587407" y="1308489"/>
            <a:ext cx="56039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/>
              <a:t>【</a:t>
            </a:r>
            <a:r>
              <a:rPr kumimoji="1" lang="ja-JP" altLang="en-US" sz="1600" b="1" dirty="0"/>
              <a:t>事前審査期間</a:t>
            </a:r>
            <a:r>
              <a:rPr kumimoji="1" lang="en-US" altLang="ja-JP" sz="1600" b="1" dirty="0"/>
              <a:t>】</a:t>
            </a:r>
            <a:r>
              <a:rPr kumimoji="1" lang="ja-JP" altLang="en-US" sz="1600" b="1" dirty="0"/>
              <a:t>令和</a:t>
            </a:r>
            <a:r>
              <a:rPr kumimoji="1" lang="en-US" altLang="ja-JP" sz="1600" b="1" dirty="0"/>
              <a:t>5</a:t>
            </a:r>
            <a:r>
              <a:rPr kumimoji="1" lang="ja-JP" altLang="en-US" sz="1600" b="1" dirty="0"/>
              <a:t>年</a:t>
            </a:r>
            <a:r>
              <a:rPr kumimoji="1" lang="en-US" altLang="ja-JP" sz="1600" b="1" dirty="0"/>
              <a:t>10</a:t>
            </a:r>
            <a:r>
              <a:rPr kumimoji="1" lang="ja-JP" altLang="en-US" sz="1600" b="1" dirty="0"/>
              <a:t>月</a:t>
            </a:r>
            <a:r>
              <a:rPr kumimoji="1" lang="en-US" altLang="ja-JP" sz="1600" b="1" dirty="0"/>
              <a:t>2</a:t>
            </a:r>
            <a:r>
              <a:rPr kumimoji="1" lang="ja-JP" altLang="en-US" sz="1600" b="1" dirty="0"/>
              <a:t>日から令和</a:t>
            </a:r>
            <a:r>
              <a:rPr kumimoji="1" lang="en-US" altLang="ja-JP" sz="1600" b="1" dirty="0"/>
              <a:t>5</a:t>
            </a:r>
            <a:r>
              <a:rPr kumimoji="1" lang="ja-JP" altLang="en-US" sz="1600" b="1" dirty="0"/>
              <a:t>年</a:t>
            </a:r>
            <a:r>
              <a:rPr kumimoji="1" lang="en-US" altLang="ja-JP" sz="1600" b="1" dirty="0"/>
              <a:t>12</a:t>
            </a:r>
            <a:r>
              <a:rPr kumimoji="1" lang="ja-JP" altLang="en-US" sz="1600" b="1" dirty="0"/>
              <a:t>月</a:t>
            </a:r>
            <a:r>
              <a:rPr kumimoji="1" lang="en-US" altLang="ja-JP" sz="1600" b="1" dirty="0"/>
              <a:t>15</a:t>
            </a:r>
            <a:r>
              <a:rPr kumimoji="1" lang="ja-JP" altLang="en-US" sz="1600" b="1" dirty="0"/>
              <a:t>日まで</a:t>
            </a:r>
            <a:endParaRPr kumimoji="1" lang="en-US" altLang="ja-JP" sz="1600" b="1" dirty="0"/>
          </a:p>
          <a:p>
            <a:r>
              <a:rPr kumimoji="1" lang="en-US" altLang="ja-JP" sz="1600" b="1" dirty="0"/>
              <a:t>【</a:t>
            </a:r>
            <a:r>
              <a:rPr kumimoji="1" lang="ja-JP" altLang="en-US" sz="1600" b="1" dirty="0"/>
              <a:t>交付申請受付</a:t>
            </a:r>
            <a:r>
              <a:rPr kumimoji="1" lang="en-US" altLang="ja-JP" sz="1600" b="1" dirty="0"/>
              <a:t>】</a:t>
            </a:r>
            <a:r>
              <a:rPr kumimoji="1" lang="ja-JP" altLang="en-US" sz="1600" b="1" dirty="0"/>
              <a:t>事前審査後から令和</a:t>
            </a:r>
            <a:r>
              <a:rPr kumimoji="1" lang="en-US" altLang="ja-JP" sz="1600" b="1" dirty="0"/>
              <a:t>6</a:t>
            </a:r>
            <a:r>
              <a:rPr kumimoji="1" lang="ja-JP" altLang="en-US" sz="1600" b="1" dirty="0"/>
              <a:t>年</a:t>
            </a:r>
            <a:r>
              <a:rPr kumimoji="1" lang="en-US" altLang="ja-JP" sz="1600" b="1" dirty="0"/>
              <a:t>2</a:t>
            </a:r>
            <a:r>
              <a:rPr kumimoji="1" lang="ja-JP" altLang="en-US" sz="1600" b="1" dirty="0"/>
              <a:t>月</a:t>
            </a:r>
            <a:r>
              <a:rPr kumimoji="1" lang="en-US" altLang="ja-JP" sz="1600" b="1" dirty="0"/>
              <a:t>20</a:t>
            </a:r>
            <a:r>
              <a:rPr kumimoji="1" lang="ja-JP" altLang="en-US" sz="1600" b="1" dirty="0"/>
              <a:t>日</a:t>
            </a:r>
            <a:r>
              <a:rPr kumimoji="1" lang="en-US" altLang="ja-JP" sz="1600" b="1" dirty="0"/>
              <a:t>(</a:t>
            </a:r>
            <a:r>
              <a:rPr kumimoji="1" lang="ja-JP" altLang="en-US" sz="1600" b="1" dirty="0"/>
              <a:t>必着</a:t>
            </a:r>
            <a:r>
              <a:rPr kumimoji="1" lang="en-US" altLang="ja-JP" sz="1600" b="1" dirty="0"/>
              <a:t>)</a:t>
            </a:r>
            <a:r>
              <a:rPr kumimoji="1" lang="ja-JP" altLang="en-US" sz="1600" b="1" dirty="0"/>
              <a:t>まで</a:t>
            </a:r>
            <a:endParaRPr kumimoji="1" lang="en-US" altLang="ja-JP" sz="1600" b="1" dirty="0"/>
          </a:p>
          <a:p>
            <a:r>
              <a:rPr kumimoji="1" lang="ja-JP" altLang="en-US" sz="1200" dirty="0"/>
              <a:t>　</a:t>
            </a:r>
            <a:r>
              <a:rPr kumimoji="1" lang="en-US" altLang="ja-JP" sz="1200" dirty="0"/>
              <a:t>※</a:t>
            </a:r>
            <a:r>
              <a:rPr kumimoji="1" lang="ja-JP" altLang="en-US" sz="1200" dirty="0"/>
              <a:t>予算に達し次第終了させていただきます。</a:t>
            </a:r>
            <a:endParaRPr kumimoji="1" lang="en-US" altLang="ja-JP" sz="12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A625F2D-E640-4F40-8810-A5BF9A89172C}"/>
              </a:ext>
            </a:extLst>
          </p:cNvPr>
          <p:cNvSpPr/>
          <p:nvPr/>
        </p:nvSpPr>
        <p:spPr>
          <a:xfrm>
            <a:off x="532086" y="1286166"/>
            <a:ext cx="5714606" cy="76944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EFEC092-AF90-4F88-8DE8-FAFED377F088}"/>
              </a:ext>
            </a:extLst>
          </p:cNvPr>
          <p:cNvSpPr txBox="1"/>
          <p:nvPr/>
        </p:nvSpPr>
        <p:spPr>
          <a:xfrm>
            <a:off x="529689" y="2116811"/>
            <a:ext cx="5985934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◆対象者の条件◆</a:t>
            </a:r>
            <a:endParaRPr kumimoji="1"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en-US" altLang="ja-JP" sz="1100" dirty="0"/>
              <a:t>(1)</a:t>
            </a:r>
            <a:r>
              <a:rPr kumimoji="1" lang="ja-JP" altLang="en-US" sz="1100" dirty="0"/>
              <a:t>町内に住所を有する世帯主　</a:t>
            </a:r>
            <a:r>
              <a:rPr kumimoji="1" lang="en-US" altLang="ja-JP" sz="1100" b="1" dirty="0"/>
              <a:t>※1</a:t>
            </a:r>
            <a:r>
              <a:rPr kumimoji="1" lang="ja-JP" altLang="en-US" sz="1100" b="1" dirty="0"/>
              <a:t>人につき</a:t>
            </a:r>
            <a:r>
              <a:rPr kumimoji="1" lang="en-US" altLang="ja-JP" sz="1100" b="1" dirty="0"/>
              <a:t>1</a:t>
            </a:r>
            <a:r>
              <a:rPr kumimoji="1" lang="ja-JP" altLang="en-US" sz="1100" b="1" dirty="0"/>
              <a:t>回限り</a:t>
            </a:r>
            <a:endParaRPr kumimoji="1" lang="en-US" altLang="ja-JP" sz="1100" b="1" dirty="0"/>
          </a:p>
          <a:p>
            <a:r>
              <a:rPr kumimoji="1" lang="en-US" altLang="ja-JP" sz="1100" dirty="0"/>
              <a:t>(2)</a:t>
            </a:r>
            <a:r>
              <a:rPr kumimoji="1" lang="ja-JP" altLang="en-US" sz="1100" dirty="0"/>
              <a:t>町税等の滞納のない方</a:t>
            </a:r>
            <a:endParaRPr kumimoji="1" lang="en-US" altLang="ja-JP" sz="1100" dirty="0"/>
          </a:p>
          <a:p>
            <a:r>
              <a:rPr kumimoji="1" lang="en-US" altLang="ja-JP" sz="1100" dirty="0"/>
              <a:t>(3)</a:t>
            </a:r>
            <a:r>
              <a:rPr kumimoji="1" lang="ja-JP" altLang="en-US" sz="1100" dirty="0"/>
              <a:t>暴力団員等に該当しない方</a:t>
            </a:r>
            <a:endParaRPr kumimoji="1" lang="en-US" altLang="ja-JP" sz="1100" dirty="0"/>
          </a:p>
          <a:p>
            <a:r>
              <a:rPr kumimoji="1" lang="en-US" altLang="ja-JP" sz="1100" dirty="0"/>
              <a:t>(4)</a:t>
            </a:r>
            <a:r>
              <a:rPr kumimoji="1" lang="ja-JP" altLang="en-US" sz="1100" dirty="0"/>
              <a:t>実店舗において、新品未使用の補助対象製品を買換え目的として購入し、自らが居住する</a:t>
            </a:r>
            <a:endParaRPr kumimoji="1" lang="en-US" altLang="ja-JP" sz="1100" dirty="0"/>
          </a:p>
          <a:p>
            <a:r>
              <a:rPr kumimoji="1" lang="ja-JP" altLang="en-US" sz="1100" dirty="0"/>
              <a:t>　町内の住宅に設置すること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4EBF332-246F-4337-8765-E4A117A2AA82}"/>
              </a:ext>
            </a:extLst>
          </p:cNvPr>
          <p:cNvSpPr txBox="1"/>
          <p:nvPr/>
        </p:nvSpPr>
        <p:spPr>
          <a:xfrm>
            <a:off x="529689" y="3187826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◆対象の家電◆</a:t>
            </a:r>
            <a:endParaRPr kumimoji="1"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BA5C428-4D51-45CA-ABB5-600B30E07114}"/>
              </a:ext>
            </a:extLst>
          </p:cNvPr>
          <p:cNvSpPr txBox="1"/>
          <p:nvPr/>
        </p:nvSpPr>
        <p:spPr>
          <a:xfrm>
            <a:off x="555875" y="4686552"/>
            <a:ext cx="6186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◎省エネ性能は購入する店舗または専用サイト（裏面に</a:t>
            </a:r>
            <a:r>
              <a:rPr kumimoji="1" lang="en-US" altLang="ja-JP" sz="1100" dirty="0"/>
              <a:t>QR</a:t>
            </a:r>
            <a:r>
              <a:rPr kumimoji="1" lang="ja-JP" altLang="en-US" sz="1100" dirty="0"/>
              <a:t>コードあり）で確認してください。</a:t>
            </a:r>
            <a:endParaRPr kumimoji="1" lang="en-US" altLang="ja-JP" sz="1100" dirty="0"/>
          </a:p>
          <a:p>
            <a:r>
              <a:rPr kumimoji="1" lang="ja-JP" altLang="en-US" sz="1100" dirty="0"/>
              <a:t>◎</a:t>
            </a:r>
            <a:r>
              <a:rPr kumimoji="1" lang="ja-JP" altLang="en-US" sz="1100" b="1" u="sng" dirty="0">
                <a:latin typeface="+mn-ea"/>
              </a:rPr>
              <a:t>令和</a:t>
            </a:r>
            <a:r>
              <a:rPr kumimoji="1" lang="en-US" altLang="ja-JP" sz="1100" b="1" u="sng" dirty="0">
                <a:latin typeface="+mn-ea"/>
              </a:rPr>
              <a:t>5</a:t>
            </a:r>
            <a:r>
              <a:rPr kumimoji="1" lang="ja-JP" altLang="en-US" sz="1100" b="1" u="sng" dirty="0">
                <a:latin typeface="+mn-ea"/>
              </a:rPr>
              <a:t>年</a:t>
            </a:r>
            <a:r>
              <a:rPr kumimoji="1" lang="en-US" altLang="ja-JP" sz="1100" b="1" u="sng" dirty="0">
                <a:latin typeface="+mn-ea"/>
              </a:rPr>
              <a:t>10</a:t>
            </a:r>
            <a:r>
              <a:rPr kumimoji="1" lang="ja-JP" altLang="en-US" sz="1100" b="1" u="sng" dirty="0">
                <a:latin typeface="+mn-ea"/>
              </a:rPr>
              <a:t>月</a:t>
            </a:r>
            <a:r>
              <a:rPr kumimoji="1" lang="en-US" altLang="ja-JP" sz="1100" b="1" u="sng" dirty="0">
                <a:latin typeface="+mn-ea"/>
              </a:rPr>
              <a:t>2</a:t>
            </a:r>
            <a:r>
              <a:rPr kumimoji="1" lang="ja-JP" altLang="en-US" sz="1100" b="1" u="sng" dirty="0">
                <a:latin typeface="+mn-ea"/>
              </a:rPr>
              <a:t>日から令和</a:t>
            </a:r>
            <a:r>
              <a:rPr kumimoji="1" lang="en-US" altLang="ja-JP" sz="1100" b="1" u="sng" dirty="0">
                <a:latin typeface="+mn-ea"/>
              </a:rPr>
              <a:t>6</a:t>
            </a:r>
            <a:r>
              <a:rPr kumimoji="1" lang="ja-JP" altLang="en-US" sz="1100" b="1" u="sng" dirty="0">
                <a:latin typeface="+mn-ea"/>
              </a:rPr>
              <a:t>年</a:t>
            </a:r>
            <a:r>
              <a:rPr kumimoji="1" lang="en-US" altLang="ja-JP" sz="1100" b="1" u="sng" dirty="0">
                <a:latin typeface="+mn-ea"/>
              </a:rPr>
              <a:t>2</a:t>
            </a:r>
            <a:r>
              <a:rPr kumimoji="1" lang="ja-JP" altLang="en-US" sz="1100" b="1" u="sng" dirty="0">
                <a:latin typeface="+mn-ea"/>
              </a:rPr>
              <a:t>月</a:t>
            </a:r>
            <a:r>
              <a:rPr kumimoji="1" lang="en-US" altLang="ja-JP" sz="1100" b="1" u="sng" dirty="0">
                <a:latin typeface="+mn-ea"/>
              </a:rPr>
              <a:t>10</a:t>
            </a:r>
            <a:r>
              <a:rPr kumimoji="1" lang="ja-JP" altLang="en-US" sz="1100" b="1" u="sng" dirty="0">
                <a:latin typeface="+mn-ea"/>
              </a:rPr>
              <a:t>日</a:t>
            </a:r>
            <a:r>
              <a:rPr kumimoji="1" lang="ja-JP" altLang="en-US" sz="1100" dirty="0"/>
              <a:t>の間に</a:t>
            </a:r>
            <a:r>
              <a:rPr kumimoji="1" lang="ja-JP" altLang="en-US" sz="1100" b="1" u="sng" dirty="0"/>
              <a:t>実店舗にて購入</a:t>
            </a:r>
            <a:r>
              <a:rPr kumimoji="1" lang="ja-JP" altLang="en-US" sz="1100" dirty="0"/>
              <a:t>・自宅へ設置完了した製品が対象</a:t>
            </a:r>
          </a:p>
        </p:txBody>
      </p:sp>
      <p:graphicFrame>
        <p:nvGraphicFramePr>
          <p:cNvPr id="14" name="表 14">
            <a:extLst>
              <a:ext uri="{FF2B5EF4-FFF2-40B4-BE49-F238E27FC236}">
                <a16:creationId xmlns:a16="http://schemas.microsoft.com/office/drawing/2014/main" id="{D13A7F1C-C4CE-49B5-968A-E7FD96C5A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521"/>
              </p:ext>
            </p:extLst>
          </p:nvPr>
        </p:nvGraphicFramePr>
        <p:xfrm>
          <a:off x="837515" y="3487618"/>
          <a:ext cx="5324030" cy="11125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72620">
                  <a:extLst>
                    <a:ext uri="{9D8B030D-6E8A-4147-A177-3AD203B41FA5}">
                      <a16:colId xmlns:a16="http://schemas.microsoft.com/office/drawing/2014/main" val="565808791"/>
                    </a:ext>
                  </a:extLst>
                </a:gridCol>
                <a:gridCol w="4351410">
                  <a:extLst>
                    <a:ext uri="{9D8B030D-6E8A-4147-A177-3AD203B41FA5}">
                      <a16:colId xmlns:a16="http://schemas.microsoft.com/office/drawing/2014/main" val="1734219734"/>
                    </a:ext>
                  </a:extLst>
                </a:gridCol>
              </a:tblGrid>
              <a:tr h="252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エアコン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</a:rPr>
                        <a:t>省エネ基準達成率１００％以上（目標年度２０２７年度）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070352"/>
                  </a:ext>
                </a:extLst>
              </a:tr>
              <a:tr h="2893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テレビ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省エネ基準達成率１００％以上（目標年度２０２６年度）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または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ja-JP" altLang="en-US" sz="1100" dirty="0"/>
                        <a:t>多段階評価点３．０以上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371617"/>
                  </a:ext>
                </a:extLst>
              </a:tr>
              <a:tr h="2522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冷蔵庫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省エネ基準達成率１００％以上（目標年度２０２１年度）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775289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7971378-988D-4C8A-A5C9-D6128D9CBAD2}"/>
              </a:ext>
            </a:extLst>
          </p:cNvPr>
          <p:cNvSpPr txBox="1"/>
          <p:nvPr/>
        </p:nvSpPr>
        <p:spPr>
          <a:xfrm>
            <a:off x="529689" y="5079133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◆補助金額等◆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E4F417C-807D-42B3-AC40-195B7075CC54}"/>
              </a:ext>
            </a:extLst>
          </p:cNvPr>
          <p:cNvSpPr txBox="1"/>
          <p:nvPr/>
        </p:nvSpPr>
        <p:spPr>
          <a:xfrm>
            <a:off x="529689" y="5303763"/>
            <a:ext cx="604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・省エネ家電製品、設置工事費及び配送料（税込み）の合計の</a:t>
            </a:r>
            <a:r>
              <a:rPr kumimoji="1" lang="en-US" altLang="ja-JP" sz="1200" b="1" dirty="0"/>
              <a:t>1/2</a:t>
            </a:r>
            <a:r>
              <a:rPr kumimoji="1" lang="ja-JP" altLang="en-US" sz="1200" b="1" dirty="0"/>
              <a:t>の額（上限</a:t>
            </a:r>
            <a:r>
              <a:rPr kumimoji="1" lang="en-US" altLang="ja-JP" sz="1200" b="1" dirty="0"/>
              <a:t>6</a:t>
            </a:r>
            <a:r>
              <a:rPr kumimoji="1" lang="ja-JP" altLang="en-US" sz="1200" b="1" dirty="0"/>
              <a:t>万円）</a:t>
            </a:r>
            <a:endParaRPr kumimoji="1" lang="en-US" altLang="ja-JP" sz="1200" b="1" dirty="0"/>
          </a:p>
          <a:p>
            <a:r>
              <a:rPr kumimoji="1" lang="ja-JP" altLang="en-US" sz="1200" dirty="0"/>
              <a:t>・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人につき合計</a:t>
            </a:r>
            <a:r>
              <a:rPr kumimoji="1" lang="en-US" altLang="ja-JP" sz="1200" b="1" dirty="0"/>
              <a:t>3</a:t>
            </a:r>
            <a:r>
              <a:rPr kumimoji="1" lang="ja-JP" altLang="en-US" sz="1200" b="1" dirty="0"/>
              <a:t>台</a:t>
            </a:r>
            <a:r>
              <a:rPr kumimoji="1" lang="ja-JP" altLang="en-US" sz="1200" dirty="0"/>
              <a:t>まで。</a:t>
            </a:r>
            <a:endParaRPr kumimoji="1" lang="en-US" altLang="ja-JP" sz="1200" dirty="0"/>
          </a:p>
          <a:p>
            <a:r>
              <a:rPr kumimoji="1" lang="en-US" altLang="ja-JP" sz="1200" dirty="0"/>
              <a:t>※</a:t>
            </a:r>
            <a:r>
              <a:rPr kumimoji="1" lang="ja-JP" altLang="en-US" sz="1200" dirty="0"/>
              <a:t>保証料、家電リサイクル料は対象外です。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896BE76-67FF-45FA-B29E-5D52909DD304}"/>
              </a:ext>
            </a:extLst>
          </p:cNvPr>
          <p:cNvSpPr txBox="1"/>
          <p:nvPr/>
        </p:nvSpPr>
        <p:spPr>
          <a:xfrm>
            <a:off x="529689" y="798578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申請書類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1C3066C-526C-407F-8C51-34ED81000E48}"/>
              </a:ext>
            </a:extLst>
          </p:cNvPr>
          <p:cNvSpPr txBox="1"/>
          <p:nvPr/>
        </p:nvSpPr>
        <p:spPr>
          <a:xfrm>
            <a:off x="529689" y="8308292"/>
            <a:ext cx="413446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・申請書兼請求書（裏面に事前審査確認書を貼付け）</a:t>
            </a:r>
            <a:endParaRPr kumimoji="1" lang="en-US" altLang="ja-JP" sz="1100" dirty="0"/>
          </a:p>
          <a:p>
            <a:r>
              <a:rPr kumimoji="1" lang="ja-JP" altLang="en-US" sz="1100" dirty="0"/>
              <a:t>・領収書等の写し　　　　　　　　・メーカー保証書の写し</a:t>
            </a:r>
            <a:endParaRPr kumimoji="1" lang="en-US" altLang="ja-JP" sz="1100" dirty="0"/>
          </a:p>
          <a:p>
            <a:r>
              <a:rPr kumimoji="1" lang="ja-JP" altLang="en-US" sz="1100" dirty="0"/>
              <a:t>・納品書、配送伝票の写し　　　　・家電リサイクル券の写し</a:t>
            </a:r>
            <a:endParaRPr kumimoji="1" lang="en-US" altLang="ja-JP" sz="1100" dirty="0"/>
          </a:p>
          <a:p>
            <a:r>
              <a:rPr kumimoji="1" lang="ja-JP" altLang="en-US" sz="1100" dirty="0"/>
              <a:t>・振込指定口座通帳またはキャッシュカードの写し</a:t>
            </a:r>
            <a:endParaRPr kumimoji="1" lang="en-US" altLang="ja-JP" sz="1100" dirty="0"/>
          </a:p>
          <a:p>
            <a:r>
              <a:rPr kumimoji="1" lang="ja-JP" altLang="en-US" sz="1100" dirty="0"/>
              <a:t>・その他、申請に必要とみとめる書類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0A61C251-5851-4015-9E74-3CB5CF48131B}"/>
              </a:ext>
            </a:extLst>
          </p:cNvPr>
          <p:cNvSpPr/>
          <p:nvPr/>
        </p:nvSpPr>
        <p:spPr>
          <a:xfrm>
            <a:off x="530705" y="8258738"/>
            <a:ext cx="4133449" cy="9786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C2B47F7-7894-4ADF-9EE5-BE1060F95286}"/>
              </a:ext>
            </a:extLst>
          </p:cNvPr>
          <p:cNvSpPr txBox="1"/>
          <p:nvPr/>
        </p:nvSpPr>
        <p:spPr>
          <a:xfrm>
            <a:off x="1817247" y="9352604"/>
            <a:ext cx="3741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問合せ：〒</a:t>
            </a:r>
            <a:r>
              <a:rPr kumimoji="1" lang="en-US" altLang="ja-JP" sz="1200" dirty="0"/>
              <a:t>250-0398</a:t>
            </a:r>
            <a:r>
              <a:rPr kumimoji="1" lang="ja-JP" altLang="en-US" sz="1200" dirty="0"/>
              <a:t>　箱根町湯本</a:t>
            </a:r>
            <a:r>
              <a:rPr kumimoji="1" lang="en-US" altLang="ja-JP" sz="1200" dirty="0"/>
              <a:t>256</a:t>
            </a:r>
            <a:r>
              <a:rPr kumimoji="1" lang="ja-JP" altLang="en-US" sz="1200" dirty="0"/>
              <a:t>　</a:t>
            </a:r>
            <a:r>
              <a:rPr kumimoji="1" lang="en-US" altLang="ja-JP" sz="1200" dirty="0"/>
              <a:t>0460-85-9565</a:t>
            </a:r>
          </a:p>
          <a:p>
            <a:r>
              <a:rPr kumimoji="1" lang="ja-JP" altLang="en-US" sz="1200" dirty="0"/>
              <a:t>　　　　　環境課環境政策係（分庁舎</a:t>
            </a:r>
            <a:r>
              <a:rPr kumimoji="1" lang="en-US" altLang="ja-JP" sz="1200" dirty="0"/>
              <a:t>3</a:t>
            </a:r>
            <a:r>
              <a:rPr kumimoji="1" lang="ja-JP" altLang="en-US" sz="1200" dirty="0"/>
              <a:t>階）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E2BAF96-A4ED-4B55-AFA5-22D54E312C7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DDE"/>
              </a:clrFrom>
              <a:clrTo>
                <a:srgbClr val="FFFDD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1671">
            <a:off x="5588137" y="8066383"/>
            <a:ext cx="989812" cy="138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081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2263</TotalTime>
  <Words>777</Words>
  <Application>Microsoft Office PowerPoint</Application>
  <PresentationFormat>A4 210 x 297 mm</PresentationFormat>
  <Paragraphs>94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HGP創英角ｺﾞｼｯｸUB</vt:lpstr>
      <vt:lpstr>HGP創英角ﾎﾟｯﾌﾟ体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TOWNR126</dc:creator>
  <cp:lastModifiedBy>TOWNR125</cp:lastModifiedBy>
  <cp:revision>145</cp:revision>
  <dcterms:created xsi:type="dcterms:W3CDTF">2023-07-20T02:44:32Z</dcterms:created>
  <dcterms:modified xsi:type="dcterms:W3CDTF">2023-09-20T02:47:30Z</dcterms:modified>
</cp:coreProperties>
</file>