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sldIdLst>
    <p:sldId id="256" r:id="rId2"/>
  </p:sldIdLst>
  <p:sldSz cx="12192000" cy="16256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0" d="100"/>
          <a:sy n="70" d="100"/>
        </p:scale>
        <p:origin x="73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BB8C63C9-FC58-438A-B7C5-5847E0D31D16}" type="datetimeFigureOut">
              <a:rPr kumimoji="1" lang="ja-JP" altLang="en-US" smtClean="0"/>
              <a:t>2026/3/25</a:t>
            </a:fld>
            <a:endParaRPr kumimoji="1" lang="ja-JP" altLang="en-US"/>
          </a:p>
        </p:txBody>
      </p:sp>
      <p:sp>
        <p:nvSpPr>
          <p:cNvPr id="4" name="スライド イメージ プレースホルダー 3"/>
          <p:cNvSpPr>
            <a:spLocks noGrp="1" noRot="1" noChangeAspect="1"/>
          </p:cNvSpPr>
          <p:nvPr>
            <p:ph type="sldImg" idx="2"/>
          </p:nvPr>
        </p:nvSpPr>
        <p:spPr>
          <a:xfrm>
            <a:off x="2146300" y="1243013"/>
            <a:ext cx="25146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BA7B279D-B5B3-47C3-877A-251DA8C391D8}" type="slidenum">
              <a:rPr kumimoji="1" lang="ja-JP" altLang="en-US" smtClean="0"/>
              <a:t>‹#›</a:t>
            </a:fld>
            <a:endParaRPr kumimoji="1" lang="ja-JP" altLang="en-US"/>
          </a:p>
        </p:txBody>
      </p:sp>
    </p:spTree>
    <p:extLst>
      <p:ext uri="{BB962C8B-B14F-4D97-AF65-F5344CB8AC3E}">
        <p14:creationId xmlns:p14="http://schemas.microsoft.com/office/powerpoint/2010/main" val="794654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p:spPr>
        <p:txBody>
          <a:bodyPr anchor="b"/>
          <a:lstStyle>
            <a:lvl1pPr algn="ctr">
              <a:defRPr sz="8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8538164"/>
            <a:ext cx="9144000" cy="3924769"/>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663D180-E061-484D-9C68-B6D61191A160}"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98ED72-74B0-4FD9-A301-4718BD55BABF}" type="slidenum">
              <a:rPr kumimoji="1" lang="ja-JP" altLang="en-US" smtClean="0"/>
              <a:t>‹#›</a:t>
            </a:fld>
            <a:endParaRPr kumimoji="1" lang="ja-JP" altLang="en-US"/>
          </a:p>
        </p:txBody>
      </p:sp>
    </p:spTree>
    <p:extLst>
      <p:ext uri="{BB962C8B-B14F-4D97-AF65-F5344CB8AC3E}">
        <p14:creationId xmlns:p14="http://schemas.microsoft.com/office/powerpoint/2010/main" val="3211796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63D180-E061-484D-9C68-B6D61191A160}"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98ED72-74B0-4FD9-A301-4718BD55BABF}" type="slidenum">
              <a:rPr kumimoji="1" lang="ja-JP" altLang="en-US" smtClean="0"/>
              <a:t>‹#›</a:t>
            </a:fld>
            <a:endParaRPr kumimoji="1" lang="ja-JP" altLang="en-US"/>
          </a:p>
        </p:txBody>
      </p:sp>
    </p:spTree>
    <p:extLst>
      <p:ext uri="{BB962C8B-B14F-4D97-AF65-F5344CB8AC3E}">
        <p14:creationId xmlns:p14="http://schemas.microsoft.com/office/powerpoint/2010/main" val="1950387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1" y="865481"/>
            <a:ext cx="7734300" cy="1377620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63D180-E061-484D-9C68-B6D61191A160}"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98ED72-74B0-4FD9-A301-4718BD55BABF}" type="slidenum">
              <a:rPr kumimoji="1" lang="ja-JP" altLang="en-US" smtClean="0"/>
              <a:t>‹#›</a:t>
            </a:fld>
            <a:endParaRPr kumimoji="1" lang="ja-JP" altLang="en-US"/>
          </a:p>
        </p:txBody>
      </p:sp>
    </p:spTree>
    <p:extLst>
      <p:ext uri="{BB962C8B-B14F-4D97-AF65-F5344CB8AC3E}">
        <p14:creationId xmlns:p14="http://schemas.microsoft.com/office/powerpoint/2010/main" val="1519538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63D180-E061-484D-9C68-B6D61191A160}"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98ED72-74B0-4FD9-A301-4718BD55BABF}" type="slidenum">
              <a:rPr kumimoji="1" lang="ja-JP" altLang="en-US" smtClean="0"/>
              <a:t>‹#›</a:t>
            </a:fld>
            <a:endParaRPr kumimoji="1" lang="ja-JP" altLang="en-US"/>
          </a:p>
        </p:txBody>
      </p:sp>
    </p:spTree>
    <p:extLst>
      <p:ext uri="{BB962C8B-B14F-4D97-AF65-F5344CB8AC3E}">
        <p14:creationId xmlns:p14="http://schemas.microsoft.com/office/powerpoint/2010/main" val="3439524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p:spPr>
        <p:txBody>
          <a:bodyPr anchor="b"/>
          <a:lstStyle>
            <a:lvl1pPr>
              <a:defRPr sz="8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1" y="10878731"/>
            <a:ext cx="10515600" cy="355599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63D180-E061-484D-9C68-B6D61191A160}"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B98ED72-74B0-4FD9-A301-4718BD55BABF}" type="slidenum">
              <a:rPr kumimoji="1" lang="ja-JP" altLang="en-US" smtClean="0"/>
              <a:t>‹#›</a:t>
            </a:fld>
            <a:endParaRPr kumimoji="1" lang="ja-JP" altLang="en-US"/>
          </a:p>
        </p:txBody>
      </p:sp>
    </p:spTree>
    <p:extLst>
      <p:ext uri="{BB962C8B-B14F-4D97-AF65-F5344CB8AC3E}">
        <p14:creationId xmlns:p14="http://schemas.microsoft.com/office/powerpoint/2010/main" val="3529325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663D180-E061-484D-9C68-B6D61191A160}" type="datetimeFigureOut">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B98ED72-74B0-4FD9-A301-4718BD55BABF}" type="slidenum">
              <a:rPr kumimoji="1" lang="ja-JP" altLang="en-US" smtClean="0"/>
              <a:t>‹#›</a:t>
            </a:fld>
            <a:endParaRPr kumimoji="1" lang="ja-JP" altLang="en-US"/>
          </a:p>
        </p:txBody>
      </p:sp>
    </p:spTree>
    <p:extLst>
      <p:ext uri="{BB962C8B-B14F-4D97-AF65-F5344CB8AC3E}">
        <p14:creationId xmlns:p14="http://schemas.microsoft.com/office/powerpoint/2010/main" val="2704484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9" y="3984979"/>
            <a:ext cx="5157787"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4" name="Content Placeholder 3"/>
          <p:cNvSpPr>
            <a:spLocks noGrp="1"/>
          </p:cNvSpPr>
          <p:nvPr>
            <p:ph sz="half" idx="2"/>
          </p:nvPr>
        </p:nvSpPr>
        <p:spPr>
          <a:xfrm>
            <a:off x="839789" y="5937956"/>
            <a:ext cx="5157787"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1" y="3984979"/>
            <a:ext cx="5183188"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6" name="Content Placeholder 5"/>
          <p:cNvSpPr>
            <a:spLocks noGrp="1"/>
          </p:cNvSpPr>
          <p:nvPr>
            <p:ph sz="quarter" idx="4"/>
          </p:nvPr>
        </p:nvSpPr>
        <p:spPr>
          <a:xfrm>
            <a:off x="6172201" y="5937956"/>
            <a:ext cx="5183188"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663D180-E061-484D-9C68-B6D61191A160}" type="datetimeFigureOut">
              <a:rPr kumimoji="1" lang="ja-JP" altLang="en-US" smtClean="0"/>
              <a:t>2026/3/25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B98ED72-74B0-4FD9-A301-4718BD55BABF}" type="slidenum">
              <a:rPr kumimoji="1" lang="ja-JP" altLang="en-US" smtClean="0"/>
              <a:t>‹#›</a:t>
            </a:fld>
            <a:endParaRPr kumimoji="1" lang="ja-JP" altLang="en-US"/>
          </a:p>
        </p:txBody>
      </p:sp>
    </p:spTree>
    <p:extLst>
      <p:ext uri="{BB962C8B-B14F-4D97-AF65-F5344CB8AC3E}">
        <p14:creationId xmlns:p14="http://schemas.microsoft.com/office/powerpoint/2010/main" val="10792246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663D180-E061-484D-9C68-B6D61191A160}" type="datetimeFigureOut">
              <a:rPr kumimoji="1" lang="ja-JP" altLang="en-US" smtClean="0"/>
              <a:t>2026/3/25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B98ED72-74B0-4FD9-A301-4718BD55BABF}" type="slidenum">
              <a:rPr kumimoji="1" lang="ja-JP" altLang="en-US" smtClean="0"/>
              <a:t>‹#›</a:t>
            </a:fld>
            <a:endParaRPr kumimoji="1" lang="ja-JP" altLang="en-US"/>
          </a:p>
        </p:txBody>
      </p:sp>
    </p:spTree>
    <p:extLst>
      <p:ext uri="{BB962C8B-B14F-4D97-AF65-F5344CB8AC3E}">
        <p14:creationId xmlns:p14="http://schemas.microsoft.com/office/powerpoint/2010/main" val="4020430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63D180-E061-484D-9C68-B6D61191A160}" type="datetimeFigureOut">
              <a:rPr kumimoji="1" lang="ja-JP" altLang="en-US" smtClean="0"/>
              <a:t>2026/3/25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B98ED72-74B0-4FD9-A301-4718BD55BABF}" type="slidenum">
              <a:rPr kumimoji="1" lang="ja-JP" altLang="en-US" smtClean="0"/>
              <a:t>‹#›</a:t>
            </a:fld>
            <a:endParaRPr kumimoji="1" lang="ja-JP" altLang="en-US"/>
          </a:p>
        </p:txBody>
      </p:sp>
    </p:spTree>
    <p:extLst>
      <p:ext uri="{BB962C8B-B14F-4D97-AF65-F5344CB8AC3E}">
        <p14:creationId xmlns:p14="http://schemas.microsoft.com/office/powerpoint/2010/main" val="2801252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2340567"/>
            <a:ext cx="6172200" cy="11552296"/>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63D180-E061-484D-9C68-B6D61191A160}" type="datetimeFigureOut">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B98ED72-74B0-4FD9-A301-4718BD55BABF}" type="slidenum">
              <a:rPr kumimoji="1" lang="ja-JP" altLang="en-US" smtClean="0"/>
              <a:t>‹#›</a:t>
            </a:fld>
            <a:endParaRPr kumimoji="1" lang="ja-JP" altLang="en-US"/>
          </a:p>
        </p:txBody>
      </p:sp>
    </p:spTree>
    <p:extLst>
      <p:ext uri="{BB962C8B-B14F-4D97-AF65-F5344CB8AC3E}">
        <p14:creationId xmlns:p14="http://schemas.microsoft.com/office/powerpoint/2010/main" val="2892731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2340567"/>
            <a:ext cx="6172200" cy="11552296"/>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63D180-E061-484D-9C68-B6D61191A160}" type="datetimeFigureOut">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B98ED72-74B0-4FD9-A301-4718BD55BABF}" type="slidenum">
              <a:rPr kumimoji="1" lang="ja-JP" altLang="en-US" smtClean="0"/>
              <a:t>‹#›</a:t>
            </a:fld>
            <a:endParaRPr kumimoji="1" lang="ja-JP" altLang="en-US"/>
          </a:p>
        </p:txBody>
      </p:sp>
    </p:spTree>
    <p:extLst>
      <p:ext uri="{BB962C8B-B14F-4D97-AF65-F5344CB8AC3E}">
        <p14:creationId xmlns:p14="http://schemas.microsoft.com/office/powerpoint/2010/main" val="1535365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15066908"/>
            <a:ext cx="2743200" cy="865481"/>
          </a:xfrm>
          <a:prstGeom prst="rect">
            <a:avLst/>
          </a:prstGeom>
        </p:spPr>
        <p:txBody>
          <a:bodyPr vert="horz" lIns="91440" tIns="45720" rIns="91440" bIns="45720" rtlCol="0" anchor="ctr"/>
          <a:lstStyle>
            <a:lvl1pPr algn="l">
              <a:defRPr sz="1600">
                <a:solidFill>
                  <a:schemeClr val="tx1">
                    <a:tint val="75000"/>
                  </a:schemeClr>
                </a:solidFill>
              </a:defRPr>
            </a:lvl1pPr>
          </a:lstStyle>
          <a:p>
            <a:fld id="{B663D180-E061-484D-9C68-B6D61191A160}" type="datetimeFigureOut">
              <a:rPr kumimoji="1" lang="ja-JP" altLang="en-US" smtClean="0"/>
              <a:t>2026/3/25</a:t>
            </a:fld>
            <a:endParaRPr kumimoji="1" lang="ja-JP" altLang="en-US"/>
          </a:p>
        </p:txBody>
      </p:sp>
      <p:sp>
        <p:nvSpPr>
          <p:cNvPr id="5" name="Footer Placeholder 4"/>
          <p:cNvSpPr>
            <a:spLocks noGrp="1"/>
          </p:cNvSpPr>
          <p:nvPr>
            <p:ph type="ftr" sz="quarter" idx="3"/>
          </p:nvPr>
        </p:nvSpPr>
        <p:spPr>
          <a:xfrm>
            <a:off x="4038600" y="15066908"/>
            <a:ext cx="4114800" cy="865481"/>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15066908"/>
            <a:ext cx="2743200" cy="865481"/>
          </a:xfrm>
          <a:prstGeom prst="rect">
            <a:avLst/>
          </a:prstGeom>
        </p:spPr>
        <p:txBody>
          <a:bodyPr vert="horz" lIns="91440" tIns="45720" rIns="91440" bIns="45720" rtlCol="0" anchor="ctr"/>
          <a:lstStyle>
            <a:lvl1pPr algn="r">
              <a:defRPr sz="1600">
                <a:solidFill>
                  <a:schemeClr val="tx1">
                    <a:tint val="75000"/>
                  </a:schemeClr>
                </a:solidFill>
              </a:defRPr>
            </a:lvl1pPr>
          </a:lstStyle>
          <a:p>
            <a:fld id="{9B98ED72-74B0-4FD9-A301-4718BD55BABF}" type="slidenum">
              <a:rPr kumimoji="1" lang="ja-JP" altLang="en-US" smtClean="0"/>
              <a:t>‹#›</a:t>
            </a:fld>
            <a:endParaRPr kumimoji="1" lang="ja-JP" altLang="en-US"/>
          </a:p>
        </p:txBody>
      </p:sp>
    </p:spTree>
    <p:extLst>
      <p:ext uri="{BB962C8B-B14F-4D97-AF65-F5344CB8AC3E}">
        <p14:creationId xmlns:p14="http://schemas.microsoft.com/office/powerpoint/2010/main" val="270195530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19170" rtl="0" eaLnBrk="1" latinLnBrk="0" hangingPunct="1">
        <a:lnSpc>
          <a:spcPct val="90000"/>
        </a:lnSpc>
        <a:spcBef>
          <a:spcPct val="0"/>
        </a:spcBef>
        <a:buNone/>
        <a:defRPr kumimoji="1"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kumimoji="1"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kumimoji="1"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kumimoji="1"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9pPr>
    </p:bodyStyle>
    <p:otherStyle>
      <a:defPPr>
        <a:defRPr lang="en-US"/>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tmp"/><Relationship Id="rId3" Type="http://schemas.openxmlformats.org/officeDocument/2006/relationships/hyperlink" Target="http://www.jbrc.com/" TargetMode="External"/><Relationship Id="rId7" Type="http://schemas.openxmlformats.org/officeDocument/2006/relationships/image" Target="../media/image4.png"/><Relationship Id="rId2" Type="http://schemas.openxmlformats.org/officeDocument/2006/relationships/hyperlink" Target="https://www.jbrc.com/wp-content/uploads/anzenkaisyuu_handbook.pdf" TargetMode="Externa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53B06D80-831C-4090-A3CA-F1876775AD81}"/>
              </a:ext>
            </a:extLst>
          </p:cNvPr>
          <p:cNvSpPr/>
          <p:nvPr/>
        </p:nvSpPr>
        <p:spPr>
          <a:xfrm>
            <a:off x="219569" y="543447"/>
            <a:ext cx="11868973" cy="615553"/>
          </a:xfrm>
          <a:prstGeom prst="rect">
            <a:avLst/>
          </a:prstGeom>
          <a:noFill/>
        </p:spPr>
        <p:txBody>
          <a:bodyPr wrap="square" lIns="91440" tIns="45720" rIns="91440" bIns="45720">
            <a:spAutoFit/>
          </a:bodyPr>
          <a:lstStyle/>
          <a:p>
            <a:pPr algn="ctr"/>
            <a:r>
              <a:rPr lang="ja-JP" altLang="en-US" sz="3400" dirty="0">
                <a:ln w="0"/>
                <a:solidFill>
                  <a:schemeClr val="accent1"/>
                </a:solidFill>
                <a:effectLst>
                  <a:outerShdw blurRad="38100" dist="25400" dir="5400000" algn="ctr" rotWithShape="0">
                    <a:srgbClr val="6E747A">
                      <a:alpha val="43000"/>
                    </a:srgbClr>
                  </a:outerShdw>
                </a:effectLst>
                <a:latin typeface="HGSｺﾞｼｯｸE" panose="020B0900000000000000" pitchFamily="50" charset="-128"/>
                <a:ea typeface="HGSｺﾞｼｯｸE" panose="020B0900000000000000" pitchFamily="50" charset="-128"/>
              </a:rPr>
              <a:t>リチウムイオン電池類の拠点回収を始めます！</a:t>
            </a:r>
          </a:p>
        </p:txBody>
      </p:sp>
      <p:sp>
        <p:nvSpPr>
          <p:cNvPr id="5" name="テキスト ボックス 4">
            <a:extLst>
              <a:ext uri="{FF2B5EF4-FFF2-40B4-BE49-F238E27FC236}">
                <a16:creationId xmlns:a16="http://schemas.microsoft.com/office/drawing/2014/main" id="{8CDF97C6-67EC-4A5B-B5C3-9C30A41B37CE}"/>
              </a:ext>
            </a:extLst>
          </p:cNvPr>
          <p:cNvSpPr txBox="1"/>
          <p:nvPr/>
        </p:nvSpPr>
        <p:spPr>
          <a:xfrm>
            <a:off x="711194" y="1534365"/>
            <a:ext cx="10987319" cy="1384995"/>
          </a:xfrm>
          <a:prstGeom prst="rect">
            <a:avLst/>
          </a:prstGeom>
          <a:noFill/>
          <a:ln>
            <a:solidFill>
              <a:schemeClr val="tx1"/>
            </a:solidFill>
          </a:ln>
        </p:spPr>
        <p:txBody>
          <a:bodyPr wrap="square" rtlCol="0">
            <a:spAutoFit/>
          </a:bodyPr>
          <a:lstStyle/>
          <a:p>
            <a:r>
              <a:rPr kumimoji="1" lang="ja-JP" altLang="en-US" sz="2100" dirty="0">
                <a:latin typeface="HGSｺﾞｼｯｸE" panose="020B0900000000000000" pitchFamily="50" charset="-128"/>
                <a:ea typeface="HGSｺﾞｼｯｸE" panose="020B0900000000000000" pitchFamily="50" charset="-128"/>
              </a:rPr>
              <a:t>　</a:t>
            </a:r>
            <a:r>
              <a:rPr kumimoji="1" lang="ja-JP" altLang="en-US" sz="2100" u="sng" dirty="0">
                <a:solidFill>
                  <a:srgbClr val="FF0000"/>
                </a:solidFill>
                <a:highlight>
                  <a:srgbClr val="FFFF00"/>
                </a:highlight>
                <a:latin typeface="HGSｺﾞｼｯｸE" panose="020B0900000000000000" pitchFamily="50" charset="-128"/>
                <a:ea typeface="HGSｺﾞｼｯｸE" panose="020B0900000000000000" pitchFamily="50" charset="-128"/>
              </a:rPr>
              <a:t>リチウムイオン電池類（モバイルバッテリーなど）がごみ収集袋などに混入することによる火災が全国的に増えている</a:t>
            </a:r>
            <a:r>
              <a:rPr kumimoji="1" lang="ja-JP" altLang="en-US" sz="2100" dirty="0">
                <a:latin typeface="HGSｺﾞｼｯｸE" panose="020B0900000000000000" pitchFamily="50" charset="-128"/>
                <a:ea typeface="HGSｺﾞｼｯｸE" panose="020B0900000000000000" pitchFamily="50" charset="-128"/>
              </a:rPr>
              <a:t>ことから、町では、</a:t>
            </a:r>
            <a:r>
              <a:rPr kumimoji="1" lang="en-US" altLang="ja-JP" sz="2100" dirty="0">
                <a:latin typeface="HGSｺﾞｼｯｸE" panose="020B0900000000000000" pitchFamily="50" charset="-128"/>
                <a:ea typeface="HGSｺﾞｼｯｸE" panose="020B0900000000000000" pitchFamily="50" charset="-128"/>
              </a:rPr>
              <a:t>4</a:t>
            </a:r>
            <a:r>
              <a:rPr kumimoji="1" lang="ja-JP" altLang="en-US" sz="2100" dirty="0">
                <a:latin typeface="HGSｺﾞｼｯｸE" panose="020B0900000000000000" pitchFamily="50" charset="-128"/>
                <a:ea typeface="HGSｺﾞｼｯｸE" panose="020B0900000000000000" pitchFamily="50" charset="-128"/>
              </a:rPr>
              <a:t>月</a:t>
            </a:r>
            <a:r>
              <a:rPr kumimoji="1" lang="en-US" altLang="ja-JP" sz="2100" dirty="0">
                <a:latin typeface="HGSｺﾞｼｯｸE" panose="020B0900000000000000" pitchFamily="50" charset="-128"/>
                <a:ea typeface="HGSｺﾞｼｯｸE" panose="020B0900000000000000" pitchFamily="50" charset="-128"/>
              </a:rPr>
              <a:t>1</a:t>
            </a:r>
            <a:r>
              <a:rPr kumimoji="1" lang="ja-JP" altLang="en-US" sz="2100" dirty="0">
                <a:latin typeface="HGSｺﾞｼｯｸE" panose="020B0900000000000000" pitchFamily="50" charset="-128"/>
                <a:ea typeface="HGSｺﾞｼｯｸE" panose="020B0900000000000000" pitchFamily="50" charset="-128"/>
              </a:rPr>
              <a:t>日（水）からリチウムイオン電池類（モバイルバッテリーなど）の拠点回収を始めます。</a:t>
            </a:r>
          </a:p>
          <a:p>
            <a:r>
              <a:rPr kumimoji="1" lang="ja-JP" altLang="en-US" sz="2100" dirty="0">
                <a:latin typeface="HGSｺﾞｼｯｸE" panose="020B0900000000000000" pitchFamily="50" charset="-128"/>
                <a:ea typeface="HGSｺﾞｼｯｸE" panose="020B0900000000000000" pitchFamily="50" charset="-128"/>
              </a:rPr>
              <a:t>　処分にお困りの電池類がありましたら、回収拠点にお持ちください。</a:t>
            </a:r>
          </a:p>
        </p:txBody>
      </p:sp>
      <p:sp>
        <p:nvSpPr>
          <p:cNvPr id="6" name="テキスト ボックス 5">
            <a:extLst>
              <a:ext uri="{FF2B5EF4-FFF2-40B4-BE49-F238E27FC236}">
                <a16:creationId xmlns:a16="http://schemas.microsoft.com/office/drawing/2014/main" id="{E284562A-254A-4E03-9D59-6565989F521C}"/>
              </a:ext>
            </a:extLst>
          </p:cNvPr>
          <p:cNvSpPr txBox="1"/>
          <p:nvPr/>
        </p:nvSpPr>
        <p:spPr>
          <a:xfrm>
            <a:off x="420913" y="3358552"/>
            <a:ext cx="10000343" cy="1061829"/>
          </a:xfrm>
          <a:prstGeom prst="rect">
            <a:avLst/>
          </a:prstGeom>
          <a:noFill/>
        </p:spPr>
        <p:txBody>
          <a:bodyPr wrap="square" rtlCol="0">
            <a:spAutoFit/>
          </a:bodyPr>
          <a:lstStyle/>
          <a:p>
            <a:r>
              <a:rPr kumimoji="1" lang="ja-JP" altLang="en-US" sz="2100" dirty="0">
                <a:highlight>
                  <a:srgbClr val="FFFF00"/>
                </a:highlight>
                <a:latin typeface="HGSｺﾞｼｯｸE" panose="020B0900000000000000" pitchFamily="50" charset="-128"/>
                <a:ea typeface="HGSｺﾞｼｯｸE" panose="020B0900000000000000" pitchFamily="50" charset="-128"/>
              </a:rPr>
              <a:t>○回収拠点</a:t>
            </a:r>
          </a:p>
          <a:p>
            <a:r>
              <a:rPr kumimoji="1" lang="ja-JP" altLang="en-US" sz="2100" dirty="0">
                <a:latin typeface="HGSｺﾞｼｯｸE" panose="020B0900000000000000" pitchFamily="50" charset="-128"/>
                <a:ea typeface="HGSｺﾞｼｯｸE" panose="020B0900000000000000" pitchFamily="50" charset="-128"/>
              </a:rPr>
              <a:t>　　箱根町環境課窓口（箱根町役場分庁舎</a:t>
            </a:r>
            <a:r>
              <a:rPr kumimoji="1" lang="en-US" altLang="ja-JP" sz="2100" dirty="0">
                <a:latin typeface="HGSｺﾞｼｯｸE" panose="020B0900000000000000" pitchFamily="50" charset="-128"/>
                <a:ea typeface="HGSｺﾞｼｯｸE" panose="020B0900000000000000" pitchFamily="50" charset="-128"/>
              </a:rPr>
              <a:t>3</a:t>
            </a:r>
            <a:r>
              <a:rPr kumimoji="1" lang="ja-JP" altLang="en-US" sz="2100" dirty="0">
                <a:latin typeface="HGSｺﾞｼｯｸE" panose="020B0900000000000000" pitchFamily="50" charset="-128"/>
                <a:ea typeface="HGSｺﾞｼｯｸE" panose="020B0900000000000000" pitchFamily="50" charset="-128"/>
              </a:rPr>
              <a:t>階）</a:t>
            </a:r>
          </a:p>
          <a:p>
            <a:r>
              <a:rPr kumimoji="1" lang="ja-JP" altLang="en-US" sz="2100" dirty="0">
                <a:latin typeface="HGSｺﾞｼｯｸE" panose="020B0900000000000000" pitchFamily="50" charset="-128"/>
                <a:ea typeface="HGSｺﾞｼｯｸE" panose="020B0900000000000000" pitchFamily="50" charset="-128"/>
              </a:rPr>
              <a:t>　　箱根町環境センター（事務室）</a:t>
            </a:r>
          </a:p>
        </p:txBody>
      </p:sp>
      <p:sp>
        <p:nvSpPr>
          <p:cNvPr id="7" name="テキスト ボックス 6">
            <a:extLst>
              <a:ext uri="{FF2B5EF4-FFF2-40B4-BE49-F238E27FC236}">
                <a16:creationId xmlns:a16="http://schemas.microsoft.com/office/drawing/2014/main" id="{F57330B2-608C-466D-BEA4-43BC0411D78D}"/>
              </a:ext>
            </a:extLst>
          </p:cNvPr>
          <p:cNvSpPr txBox="1"/>
          <p:nvPr/>
        </p:nvSpPr>
        <p:spPr>
          <a:xfrm>
            <a:off x="420913" y="4854776"/>
            <a:ext cx="11575142" cy="1061829"/>
          </a:xfrm>
          <a:prstGeom prst="rect">
            <a:avLst/>
          </a:prstGeom>
          <a:noFill/>
        </p:spPr>
        <p:txBody>
          <a:bodyPr wrap="square" rtlCol="0">
            <a:spAutoFit/>
          </a:bodyPr>
          <a:lstStyle/>
          <a:p>
            <a:r>
              <a:rPr kumimoji="1" lang="ja-JP" altLang="en-US" sz="2100" dirty="0">
                <a:highlight>
                  <a:srgbClr val="FFFF00"/>
                </a:highlight>
                <a:latin typeface="HGSｺﾞｼｯｸE" panose="020B0900000000000000" pitchFamily="50" charset="-128"/>
                <a:ea typeface="HGSｺﾞｼｯｸE" panose="020B0900000000000000" pitchFamily="50" charset="-128"/>
              </a:rPr>
              <a:t>○回収できるもの</a:t>
            </a:r>
          </a:p>
          <a:p>
            <a:r>
              <a:rPr kumimoji="1" lang="ja-JP" altLang="en-US" sz="2100" dirty="0">
                <a:latin typeface="HGSｺﾞｼｯｸE" panose="020B0900000000000000" pitchFamily="50" charset="-128"/>
                <a:ea typeface="HGSｺﾞｼｯｸE" panose="020B0900000000000000" pitchFamily="50" charset="-128"/>
              </a:rPr>
              <a:t>　　リチウムイオン電池類（ニカド電池、ニッケル水素電池含む）、モバイルバッテリー、</a:t>
            </a:r>
            <a:endParaRPr kumimoji="1" lang="en-US" altLang="ja-JP" sz="2100" dirty="0">
              <a:latin typeface="HGSｺﾞｼｯｸE" panose="020B0900000000000000" pitchFamily="50" charset="-128"/>
              <a:ea typeface="HGSｺﾞｼｯｸE" panose="020B0900000000000000" pitchFamily="50" charset="-128"/>
            </a:endParaRPr>
          </a:p>
          <a:p>
            <a:r>
              <a:rPr kumimoji="1" lang="ja-JP" altLang="en-US" sz="2100" dirty="0">
                <a:latin typeface="HGSｺﾞｼｯｸE" panose="020B0900000000000000" pitchFamily="50" charset="-128"/>
                <a:ea typeface="HGSｺﾞｼｯｸE" panose="020B0900000000000000" pitchFamily="50" charset="-128"/>
              </a:rPr>
              <a:t>　リチウムイオン電池を使用した小型電化製品（電池の取り外しが困難なもの）、ボタン電池</a:t>
            </a:r>
          </a:p>
        </p:txBody>
      </p:sp>
      <p:sp>
        <p:nvSpPr>
          <p:cNvPr id="8" name="テキスト ボックス 7">
            <a:extLst>
              <a:ext uri="{FF2B5EF4-FFF2-40B4-BE49-F238E27FC236}">
                <a16:creationId xmlns:a16="http://schemas.microsoft.com/office/drawing/2014/main" id="{57C85E11-83AD-44A1-9642-1EAB950F0260}"/>
              </a:ext>
            </a:extLst>
          </p:cNvPr>
          <p:cNvSpPr txBox="1"/>
          <p:nvPr/>
        </p:nvSpPr>
        <p:spPr>
          <a:xfrm>
            <a:off x="420914" y="6134690"/>
            <a:ext cx="10000343" cy="1061829"/>
          </a:xfrm>
          <a:prstGeom prst="rect">
            <a:avLst/>
          </a:prstGeom>
          <a:noFill/>
        </p:spPr>
        <p:txBody>
          <a:bodyPr wrap="square" rtlCol="0">
            <a:spAutoFit/>
          </a:bodyPr>
          <a:lstStyle/>
          <a:p>
            <a:pPr marL="152400" indent="-152400" algn="just"/>
            <a:r>
              <a:rPr lang="ja-JP" altLang="en-US" sz="2100" kern="100" dirty="0">
                <a:effectLst/>
                <a:highlight>
                  <a:srgbClr val="FFFF00"/>
                </a:highlight>
                <a:latin typeface="HGSｺﾞｼｯｸE" panose="020B0900000000000000" pitchFamily="50" charset="-128"/>
                <a:ea typeface="HGSｺﾞｼｯｸE" panose="020B0900000000000000" pitchFamily="50" charset="-128"/>
                <a:cs typeface="Times New Roman" panose="02020603050405020304" pitchFamily="18" charset="0"/>
              </a:rPr>
              <a:t>○</a:t>
            </a:r>
            <a:r>
              <a:rPr lang="ja-JP" altLang="ja-JP" sz="2100" kern="100" dirty="0">
                <a:effectLst/>
                <a:highlight>
                  <a:srgbClr val="FFFF00"/>
                </a:highlight>
                <a:latin typeface="HGSｺﾞｼｯｸE" panose="020B0900000000000000" pitchFamily="50" charset="-128"/>
                <a:ea typeface="HGSｺﾞｼｯｸE" panose="020B0900000000000000" pitchFamily="50" charset="-128"/>
                <a:cs typeface="Times New Roman" panose="02020603050405020304" pitchFamily="18" charset="0"/>
              </a:rPr>
              <a:t>回収受付時間</a:t>
            </a:r>
          </a:p>
          <a:p>
            <a:pPr marL="152400" indent="-152400" algn="just"/>
            <a:r>
              <a:rPr lang="ja-JP" altLang="ja-JP" sz="2100" kern="100" dirty="0">
                <a:effectLst/>
                <a:latin typeface="HGSｺﾞｼｯｸE" panose="020B0900000000000000" pitchFamily="50" charset="-128"/>
                <a:ea typeface="HGSｺﾞｼｯｸE" panose="020B0900000000000000" pitchFamily="50" charset="-128"/>
                <a:cs typeface="Times New Roman" panose="02020603050405020304" pitchFamily="18" charset="0"/>
              </a:rPr>
              <a:t>　</a:t>
            </a:r>
            <a:r>
              <a:rPr lang="ja-JP" altLang="en-US" sz="2100" kern="100" dirty="0">
                <a:effectLst/>
                <a:latin typeface="HGSｺﾞｼｯｸE" panose="020B0900000000000000" pitchFamily="50" charset="-128"/>
                <a:ea typeface="HGSｺﾞｼｯｸE" panose="020B0900000000000000" pitchFamily="50" charset="-128"/>
                <a:cs typeface="Times New Roman" panose="02020603050405020304" pitchFamily="18" charset="0"/>
              </a:rPr>
              <a:t>　</a:t>
            </a:r>
            <a:r>
              <a:rPr lang="ja-JP" altLang="ja-JP" sz="2100" kern="100" dirty="0">
                <a:effectLst/>
                <a:latin typeface="HGSｺﾞｼｯｸE" panose="020B0900000000000000" pitchFamily="50" charset="-128"/>
                <a:ea typeface="HGSｺﾞｼｯｸE" panose="020B0900000000000000" pitchFamily="50" charset="-128"/>
                <a:cs typeface="Times New Roman" panose="02020603050405020304" pitchFamily="18" charset="0"/>
              </a:rPr>
              <a:t>月曜日から金曜日までの</a:t>
            </a:r>
            <a:r>
              <a:rPr lang="en-US" altLang="ja-JP" sz="2100" kern="100" dirty="0">
                <a:effectLst/>
                <a:latin typeface="HGSｺﾞｼｯｸE" panose="020B0900000000000000" pitchFamily="50" charset="-128"/>
                <a:ea typeface="HGSｺﾞｼｯｸE" panose="020B0900000000000000" pitchFamily="50" charset="-128"/>
                <a:cs typeface="Times New Roman" panose="02020603050405020304" pitchFamily="18" charset="0"/>
              </a:rPr>
              <a:t>8</a:t>
            </a:r>
            <a:r>
              <a:rPr lang="ja-JP" altLang="ja-JP" sz="2100" kern="100" dirty="0">
                <a:effectLst/>
                <a:latin typeface="HGSｺﾞｼｯｸE" panose="020B0900000000000000" pitchFamily="50" charset="-128"/>
                <a:ea typeface="HGSｺﾞｼｯｸE" panose="020B0900000000000000" pitchFamily="50" charset="-128"/>
                <a:cs typeface="Times New Roman" panose="02020603050405020304" pitchFamily="18" charset="0"/>
              </a:rPr>
              <a:t>時</a:t>
            </a:r>
            <a:r>
              <a:rPr lang="en-US" altLang="ja-JP" sz="2100" kern="100" dirty="0">
                <a:effectLst/>
                <a:latin typeface="HGSｺﾞｼｯｸE" panose="020B0900000000000000" pitchFamily="50" charset="-128"/>
                <a:ea typeface="HGSｺﾞｼｯｸE" panose="020B0900000000000000" pitchFamily="50" charset="-128"/>
                <a:cs typeface="Times New Roman" panose="02020603050405020304" pitchFamily="18" charset="0"/>
              </a:rPr>
              <a:t>30</a:t>
            </a:r>
            <a:r>
              <a:rPr lang="ja-JP" altLang="ja-JP" sz="2100" kern="100" dirty="0">
                <a:effectLst/>
                <a:latin typeface="HGSｺﾞｼｯｸE" panose="020B0900000000000000" pitchFamily="50" charset="-128"/>
                <a:ea typeface="HGSｺﾞｼｯｸE" panose="020B0900000000000000" pitchFamily="50" charset="-128"/>
                <a:cs typeface="Times New Roman" panose="02020603050405020304" pitchFamily="18" charset="0"/>
              </a:rPr>
              <a:t>分から</a:t>
            </a:r>
            <a:r>
              <a:rPr lang="en-US" altLang="ja-JP" sz="2100" kern="100" dirty="0">
                <a:effectLst/>
                <a:latin typeface="HGSｺﾞｼｯｸE" panose="020B0900000000000000" pitchFamily="50" charset="-128"/>
                <a:ea typeface="HGSｺﾞｼｯｸE" panose="020B0900000000000000" pitchFamily="50" charset="-128"/>
                <a:cs typeface="Times New Roman" panose="02020603050405020304" pitchFamily="18" charset="0"/>
              </a:rPr>
              <a:t>17</a:t>
            </a:r>
            <a:r>
              <a:rPr lang="ja-JP" altLang="ja-JP" sz="2100" kern="100" dirty="0">
                <a:effectLst/>
                <a:latin typeface="HGSｺﾞｼｯｸE" panose="020B0900000000000000" pitchFamily="50" charset="-128"/>
                <a:ea typeface="HGSｺﾞｼｯｸE" panose="020B0900000000000000" pitchFamily="50" charset="-128"/>
                <a:cs typeface="Times New Roman" panose="02020603050405020304" pitchFamily="18" charset="0"/>
              </a:rPr>
              <a:t>時</a:t>
            </a:r>
            <a:r>
              <a:rPr lang="en-US" altLang="ja-JP" sz="2100" kern="100" dirty="0">
                <a:effectLst/>
                <a:latin typeface="HGSｺﾞｼｯｸE" panose="020B0900000000000000" pitchFamily="50" charset="-128"/>
                <a:ea typeface="HGSｺﾞｼｯｸE" panose="020B0900000000000000" pitchFamily="50" charset="-128"/>
                <a:cs typeface="Times New Roman" panose="02020603050405020304" pitchFamily="18" charset="0"/>
              </a:rPr>
              <a:t>15</a:t>
            </a:r>
            <a:r>
              <a:rPr lang="ja-JP" altLang="ja-JP" sz="2100" kern="100" dirty="0">
                <a:effectLst/>
                <a:latin typeface="HGSｺﾞｼｯｸE" panose="020B0900000000000000" pitchFamily="50" charset="-128"/>
                <a:ea typeface="HGSｺﾞｼｯｸE" panose="020B0900000000000000" pitchFamily="50" charset="-128"/>
                <a:cs typeface="Times New Roman" panose="02020603050405020304" pitchFamily="18" charset="0"/>
              </a:rPr>
              <a:t>分</a:t>
            </a:r>
            <a:endParaRPr lang="en-US" altLang="ja-JP" sz="2100" kern="100" dirty="0">
              <a:solidFill>
                <a:srgbClr val="FF0000"/>
              </a:solidFill>
              <a:effectLst/>
              <a:latin typeface="HGSｺﾞｼｯｸE" panose="020B0900000000000000" pitchFamily="50" charset="-128"/>
              <a:ea typeface="HGSｺﾞｼｯｸE" panose="020B0900000000000000" pitchFamily="50" charset="-128"/>
              <a:cs typeface="Times New Roman" panose="02020603050405020304" pitchFamily="18" charset="0"/>
            </a:endParaRPr>
          </a:p>
          <a:p>
            <a:pPr marL="152400" indent="-152400" algn="just"/>
            <a:r>
              <a:rPr lang="ja-JP" altLang="en-US" sz="2100" kern="100" dirty="0">
                <a:latin typeface="HGSｺﾞｼｯｸE" panose="020B0900000000000000" pitchFamily="50" charset="-128"/>
                <a:ea typeface="HGSｺﾞｼｯｸE" panose="020B0900000000000000" pitchFamily="50" charset="-128"/>
                <a:cs typeface="Times New Roman" panose="02020603050405020304" pitchFamily="18" charset="0"/>
              </a:rPr>
              <a:t>　　</a:t>
            </a:r>
            <a:r>
              <a:rPr lang="en-US" altLang="ja-JP" sz="2100" kern="100" dirty="0">
                <a:solidFill>
                  <a:srgbClr val="FF0000"/>
                </a:solidFill>
                <a:latin typeface="HGSｺﾞｼｯｸE" panose="020B0900000000000000" pitchFamily="50" charset="-128"/>
                <a:ea typeface="HGSｺﾞｼｯｸE" panose="020B0900000000000000" pitchFamily="50" charset="-128"/>
                <a:cs typeface="Times New Roman" panose="02020603050405020304" pitchFamily="18" charset="0"/>
              </a:rPr>
              <a:t>※</a:t>
            </a:r>
            <a:r>
              <a:rPr lang="ja-JP" altLang="en-US" sz="2100" kern="100" dirty="0">
                <a:solidFill>
                  <a:srgbClr val="FF0000"/>
                </a:solidFill>
                <a:latin typeface="HGSｺﾞｼｯｸE" panose="020B0900000000000000" pitchFamily="50" charset="-128"/>
                <a:ea typeface="HGSｺﾞｼｯｸE" panose="020B0900000000000000" pitchFamily="50" charset="-128"/>
                <a:cs typeface="Times New Roman" panose="02020603050405020304" pitchFamily="18" charset="0"/>
              </a:rPr>
              <a:t>土・日曜日、祝日は回収を行っておりませんので、注意してください。</a:t>
            </a:r>
            <a:endParaRPr lang="ja-JP" altLang="ja-JP" sz="2100" kern="100" dirty="0">
              <a:solidFill>
                <a:srgbClr val="FF0000"/>
              </a:solidFill>
              <a:effectLst/>
              <a:latin typeface="HGSｺﾞｼｯｸE" panose="020B0900000000000000" pitchFamily="50" charset="-128"/>
              <a:ea typeface="HGSｺﾞｼｯｸE" panose="020B0900000000000000" pitchFamily="50" charset="-128"/>
              <a:cs typeface="Times New Roman" panose="02020603050405020304" pitchFamily="18" charset="0"/>
            </a:endParaRPr>
          </a:p>
        </p:txBody>
      </p:sp>
      <p:sp>
        <p:nvSpPr>
          <p:cNvPr id="9" name="テキスト ボックス 8">
            <a:extLst>
              <a:ext uri="{FF2B5EF4-FFF2-40B4-BE49-F238E27FC236}">
                <a16:creationId xmlns:a16="http://schemas.microsoft.com/office/drawing/2014/main" id="{64193386-4001-494F-A3B8-C39AE279AE63}"/>
              </a:ext>
            </a:extLst>
          </p:cNvPr>
          <p:cNvSpPr txBox="1"/>
          <p:nvPr/>
        </p:nvSpPr>
        <p:spPr>
          <a:xfrm>
            <a:off x="446313" y="7314096"/>
            <a:ext cx="11575142" cy="4616648"/>
          </a:xfrm>
          <a:prstGeom prst="rect">
            <a:avLst/>
          </a:prstGeom>
          <a:noFill/>
        </p:spPr>
        <p:txBody>
          <a:bodyPr wrap="square" rtlCol="0">
            <a:spAutoFit/>
          </a:bodyPr>
          <a:lstStyle/>
          <a:p>
            <a:r>
              <a:rPr kumimoji="1" lang="ja-JP" altLang="en-US" sz="2100" dirty="0">
                <a:highlight>
                  <a:srgbClr val="FFFF00"/>
                </a:highlight>
                <a:latin typeface="HGSｺﾞｼｯｸE" panose="020B0900000000000000" pitchFamily="50" charset="-128"/>
                <a:ea typeface="HGSｺﾞｼｯｸE" panose="020B0900000000000000" pitchFamily="50" charset="-128"/>
              </a:rPr>
              <a:t>○回収にあたっての注意点</a:t>
            </a:r>
          </a:p>
          <a:p>
            <a:r>
              <a:rPr kumimoji="1" lang="ja-JP" altLang="en-US" sz="2100" dirty="0">
                <a:latin typeface="HGSｺﾞｼｯｸE" panose="020B0900000000000000" pitchFamily="50" charset="-128"/>
                <a:ea typeface="HGSｺﾞｼｯｸE" panose="020B0900000000000000" pitchFamily="50" charset="-128"/>
              </a:rPr>
              <a:t>　　回収拠点に持ち込む際は、</a:t>
            </a:r>
            <a:r>
              <a:rPr kumimoji="1" lang="ja-JP" altLang="en-US" sz="2100" dirty="0">
                <a:highlight>
                  <a:srgbClr val="FFFF00"/>
                </a:highlight>
                <a:latin typeface="HGSｺﾞｼｯｸE" panose="020B0900000000000000" pitchFamily="50" charset="-128"/>
                <a:ea typeface="HGSｺﾞｼｯｸE" panose="020B0900000000000000" pitchFamily="50" charset="-128"/>
              </a:rPr>
              <a:t>必ず電気を使い切っていただき、電極部には絶縁テープなど</a:t>
            </a:r>
            <a:endParaRPr kumimoji="1" lang="en-US" altLang="ja-JP" sz="2100" dirty="0">
              <a:highlight>
                <a:srgbClr val="FFFF00"/>
              </a:highlight>
              <a:latin typeface="HGSｺﾞｼｯｸE" panose="020B0900000000000000" pitchFamily="50" charset="-128"/>
              <a:ea typeface="HGSｺﾞｼｯｸE" panose="020B0900000000000000" pitchFamily="50" charset="-128"/>
            </a:endParaRPr>
          </a:p>
          <a:p>
            <a:r>
              <a:rPr kumimoji="1" lang="ja-JP" altLang="en-US" sz="2100" dirty="0">
                <a:latin typeface="HGSｺﾞｼｯｸE" panose="020B0900000000000000" pitchFamily="50" charset="-128"/>
                <a:ea typeface="HGSｺﾞｼｯｸE" panose="020B0900000000000000" pitchFamily="50" charset="-128"/>
              </a:rPr>
              <a:t>　</a:t>
            </a:r>
            <a:r>
              <a:rPr kumimoji="1" lang="ja-JP" altLang="en-US" sz="2100" dirty="0">
                <a:highlight>
                  <a:srgbClr val="FFFF00"/>
                </a:highlight>
                <a:latin typeface="HGSｺﾞｼｯｸE" panose="020B0900000000000000" pitchFamily="50" charset="-128"/>
                <a:ea typeface="HGSｺﾞｼｯｸE" panose="020B0900000000000000" pitchFamily="50" charset="-128"/>
              </a:rPr>
              <a:t>を貼った上でお持ちください。変形があるもの、海外の規格品などでリサイクル協力店で</a:t>
            </a:r>
            <a:endParaRPr kumimoji="1" lang="en-US" altLang="ja-JP" sz="2100" dirty="0">
              <a:highlight>
                <a:srgbClr val="FFFF00"/>
              </a:highlight>
              <a:latin typeface="HGSｺﾞｼｯｸE" panose="020B0900000000000000" pitchFamily="50" charset="-128"/>
              <a:ea typeface="HGSｺﾞｼｯｸE" panose="020B0900000000000000" pitchFamily="50" charset="-128"/>
            </a:endParaRPr>
          </a:p>
          <a:p>
            <a:r>
              <a:rPr kumimoji="1" lang="ja-JP" altLang="en-US" sz="2100" dirty="0">
                <a:latin typeface="HGSｺﾞｼｯｸE" panose="020B0900000000000000" pitchFamily="50" charset="-128"/>
                <a:ea typeface="HGSｺﾞｼｯｸE" panose="020B0900000000000000" pitchFamily="50" charset="-128"/>
              </a:rPr>
              <a:t>　</a:t>
            </a:r>
            <a:r>
              <a:rPr kumimoji="1" lang="ja-JP" altLang="en-US" sz="2100" dirty="0">
                <a:highlight>
                  <a:srgbClr val="FFFF00"/>
                </a:highlight>
                <a:latin typeface="HGSｺﾞｼｯｸE" panose="020B0900000000000000" pitchFamily="50" charset="-128"/>
                <a:ea typeface="HGSｺﾞｼｯｸE" panose="020B0900000000000000" pitchFamily="50" charset="-128"/>
              </a:rPr>
              <a:t>の回収が困難なものについても回収を行います。</a:t>
            </a:r>
            <a:endParaRPr kumimoji="1" lang="en-US" altLang="ja-JP" sz="2100" dirty="0">
              <a:latin typeface="HGSｺﾞｼｯｸE" panose="020B0900000000000000" pitchFamily="50" charset="-128"/>
              <a:ea typeface="HGSｺﾞｼｯｸE" panose="020B0900000000000000" pitchFamily="50" charset="-128"/>
            </a:endParaRPr>
          </a:p>
          <a:p>
            <a:r>
              <a:rPr kumimoji="1" lang="ja-JP" altLang="en-US" sz="2100" dirty="0">
                <a:latin typeface="HGSｺﾞｼｯｸE" panose="020B0900000000000000" pitchFamily="50" charset="-128"/>
                <a:ea typeface="HGSｺﾞｼｯｸE" panose="020B0900000000000000" pitchFamily="50" charset="-128"/>
              </a:rPr>
              <a:t>　　絶縁方法については、「一般社団法人</a:t>
            </a:r>
            <a:r>
              <a:rPr kumimoji="1" lang="en-US" altLang="ja-JP" sz="2100" dirty="0">
                <a:latin typeface="HGSｺﾞｼｯｸE" panose="020B0900000000000000" pitchFamily="50" charset="-128"/>
                <a:ea typeface="HGSｺﾞｼｯｸE" panose="020B0900000000000000" pitchFamily="50" charset="-128"/>
              </a:rPr>
              <a:t>JBRC</a:t>
            </a:r>
            <a:r>
              <a:rPr kumimoji="1" lang="ja-JP" altLang="en-US" sz="2100" dirty="0">
                <a:latin typeface="HGSｺﾞｼｯｸE" panose="020B0900000000000000" pitchFamily="50" charset="-128"/>
                <a:ea typeface="HGSｺﾞｼｯｸE" panose="020B0900000000000000" pitchFamily="50" charset="-128"/>
              </a:rPr>
              <a:t>」発行の冊子から確認してください。</a:t>
            </a:r>
            <a:endParaRPr kumimoji="1" lang="en-US" altLang="ja-JP" sz="2100" dirty="0">
              <a:latin typeface="HGSｺﾞｼｯｸE" panose="020B0900000000000000" pitchFamily="50" charset="-128"/>
              <a:ea typeface="HGSｺﾞｼｯｸE" panose="020B0900000000000000" pitchFamily="50" charset="-128"/>
            </a:endParaRPr>
          </a:p>
          <a:p>
            <a:r>
              <a:rPr kumimoji="1" lang="ja-JP" altLang="en-US" sz="2100" dirty="0">
                <a:latin typeface="HGSｺﾞｼｯｸE" panose="020B0900000000000000" pitchFamily="50" charset="-128"/>
                <a:ea typeface="HGSｺﾞｼｯｸE" panose="020B0900000000000000" pitchFamily="50" charset="-128"/>
              </a:rPr>
              <a:t>　「小型充電式電池 安全回収のハンドブック</a:t>
            </a:r>
            <a:r>
              <a:rPr kumimoji="1" lang="en-US" altLang="ja-JP" sz="2100" dirty="0">
                <a:latin typeface="HGSｺﾞｼｯｸE" panose="020B0900000000000000" pitchFamily="50" charset="-128"/>
                <a:ea typeface="HGSｺﾞｼｯｸE" panose="020B0900000000000000" pitchFamily="50" charset="-128"/>
              </a:rPr>
              <a:t>2025</a:t>
            </a:r>
            <a:r>
              <a:rPr kumimoji="1" lang="ja-JP" altLang="en-US" sz="2100" dirty="0">
                <a:latin typeface="HGSｺﾞｼｯｸE" panose="020B0900000000000000" pitchFamily="50" charset="-128"/>
                <a:ea typeface="HGSｺﾞｼｯｸE" panose="020B0900000000000000" pitchFamily="50" charset="-128"/>
              </a:rPr>
              <a:t>年度版」</a:t>
            </a:r>
            <a:endParaRPr kumimoji="1" lang="en-US" altLang="ja-JP" sz="2100" dirty="0">
              <a:latin typeface="HGSｺﾞｼｯｸE" panose="020B0900000000000000" pitchFamily="50" charset="-128"/>
              <a:ea typeface="HGSｺﾞｼｯｸE" panose="020B0900000000000000" pitchFamily="50" charset="-128"/>
            </a:endParaRPr>
          </a:p>
          <a:p>
            <a:r>
              <a:rPr kumimoji="1" lang="ja-JP" altLang="en-US" sz="2100" dirty="0">
                <a:latin typeface="HGSｺﾞｼｯｸE" panose="020B0900000000000000" pitchFamily="50" charset="-128"/>
                <a:ea typeface="HGSｺﾞｼｯｸE" panose="020B0900000000000000" pitchFamily="50" charset="-128"/>
              </a:rPr>
              <a:t>　　</a:t>
            </a:r>
            <a:r>
              <a:rPr kumimoji="1" lang="en-US" altLang="ja-JP" sz="2100" dirty="0">
                <a:latin typeface="HGSｺﾞｼｯｸE" panose="020B0900000000000000" pitchFamily="50" charset="-128"/>
                <a:ea typeface="HGSｺﾞｼｯｸE" panose="020B0900000000000000" pitchFamily="50" charset="-128"/>
                <a:hlinkClick r:id="rId2"/>
              </a:rPr>
              <a:t>https://www.jbrc.com/wp-content/uploads/anzenkaisyuu_handbook.pdf</a:t>
            </a:r>
            <a:endParaRPr kumimoji="1" lang="en-US" altLang="ja-JP" sz="2100" dirty="0">
              <a:latin typeface="HGSｺﾞｼｯｸE" panose="020B0900000000000000" pitchFamily="50" charset="-128"/>
              <a:ea typeface="HGSｺﾞｼｯｸE" panose="020B0900000000000000" pitchFamily="50" charset="-128"/>
            </a:endParaRPr>
          </a:p>
          <a:p>
            <a:endParaRPr kumimoji="1" lang="en-US" altLang="ja-JP" sz="2100" dirty="0">
              <a:latin typeface="HGSｺﾞｼｯｸE" panose="020B0900000000000000" pitchFamily="50" charset="-128"/>
              <a:ea typeface="HGSｺﾞｼｯｸE" panose="020B0900000000000000" pitchFamily="50" charset="-128"/>
            </a:endParaRPr>
          </a:p>
          <a:p>
            <a:endParaRPr kumimoji="1" lang="en-US" altLang="ja-JP" sz="2100" dirty="0">
              <a:latin typeface="HGSｺﾞｼｯｸE" panose="020B0900000000000000" pitchFamily="50" charset="-128"/>
              <a:ea typeface="HGSｺﾞｼｯｸE" panose="020B0900000000000000" pitchFamily="50" charset="-128"/>
            </a:endParaRPr>
          </a:p>
          <a:p>
            <a:r>
              <a:rPr kumimoji="1" lang="ja-JP" altLang="en-US" sz="2100" dirty="0">
                <a:latin typeface="HGSｺﾞｼｯｸE" panose="020B0900000000000000" pitchFamily="50" charset="-128"/>
                <a:ea typeface="HGSｺﾞｼｯｸE" panose="020B0900000000000000" pitchFamily="50" charset="-128"/>
              </a:rPr>
              <a:t>　　リチウムイオン電池（モバイルバッテリー類）については、リサイクル協力店（電気店、</a:t>
            </a:r>
            <a:endParaRPr kumimoji="1" lang="en-US" altLang="ja-JP" sz="2100" dirty="0">
              <a:latin typeface="HGSｺﾞｼｯｸE" panose="020B0900000000000000" pitchFamily="50" charset="-128"/>
              <a:ea typeface="HGSｺﾞｼｯｸE" panose="020B0900000000000000" pitchFamily="50" charset="-128"/>
            </a:endParaRPr>
          </a:p>
          <a:p>
            <a:r>
              <a:rPr kumimoji="1" lang="ja-JP" altLang="en-US" sz="2100" dirty="0">
                <a:latin typeface="HGSｺﾞｼｯｸE" panose="020B0900000000000000" pitchFamily="50" charset="-128"/>
                <a:ea typeface="HGSｺﾞｼｯｸE" panose="020B0900000000000000" pitchFamily="50" charset="-128"/>
              </a:rPr>
              <a:t>　ホームセンターなど）でも回収が可能です。リサイクル協力店は「一般社団法人</a:t>
            </a:r>
            <a:r>
              <a:rPr kumimoji="1" lang="en-US" altLang="ja-JP" sz="2100" dirty="0">
                <a:latin typeface="HGSｺﾞｼｯｸE" panose="020B0900000000000000" pitchFamily="50" charset="-128"/>
                <a:ea typeface="HGSｺﾞｼｯｸE" panose="020B0900000000000000" pitchFamily="50" charset="-128"/>
              </a:rPr>
              <a:t>JBRC</a:t>
            </a:r>
            <a:r>
              <a:rPr kumimoji="1" lang="ja-JP" altLang="en-US" sz="2100" dirty="0">
                <a:latin typeface="HGSｺﾞｼｯｸE" panose="020B0900000000000000" pitchFamily="50" charset="-128"/>
                <a:ea typeface="HGSｺﾞｼｯｸE" panose="020B0900000000000000" pitchFamily="50" charset="-128"/>
              </a:rPr>
              <a:t>」</a:t>
            </a:r>
            <a:endParaRPr kumimoji="1" lang="en-US" altLang="ja-JP" sz="2100" dirty="0">
              <a:latin typeface="HGSｺﾞｼｯｸE" panose="020B0900000000000000" pitchFamily="50" charset="-128"/>
              <a:ea typeface="HGSｺﾞｼｯｸE" panose="020B0900000000000000" pitchFamily="50" charset="-128"/>
            </a:endParaRPr>
          </a:p>
          <a:p>
            <a:r>
              <a:rPr kumimoji="1" lang="ja-JP" altLang="en-US" sz="2100" dirty="0">
                <a:latin typeface="HGSｺﾞｼｯｸE" panose="020B0900000000000000" pitchFamily="50" charset="-128"/>
                <a:ea typeface="HGSｺﾞｼｯｸE" panose="020B0900000000000000" pitchFamily="50" charset="-128"/>
              </a:rPr>
              <a:t>　ホームページ </a:t>
            </a:r>
            <a:r>
              <a:rPr kumimoji="1" lang="en-US" altLang="ja-JP" sz="2100" dirty="0">
                <a:latin typeface="HGSｺﾞｼｯｸE" panose="020B0900000000000000" pitchFamily="50" charset="-128"/>
                <a:ea typeface="HGSｺﾞｼｯｸE" panose="020B0900000000000000" pitchFamily="50" charset="-128"/>
                <a:hlinkClick r:id="rId3"/>
              </a:rPr>
              <a:t>http://www.jbrc.com/</a:t>
            </a:r>
            <a:r>
              <a:rPr kumimoji="1" lang="ja-JP" altLang="en-US" sz="2100" dirty="0">
                <a:latin typeface="HGSｺﾞｼｯｸE" panose="020B0900000000000000" pitchFamily="50" charset="-128"/>
                <a:ea typeface="HGSｺﾞｼｯｸE" panose="020B0900000000000000" pitchFamily="50" charset="-128"/>
              </a:rPr>
              <a:t>で検索ができます。</a:t>
            </a:r>
            <a:endParaRPr kumimoji="1" lang="en-US" altLang="ja-JP" sz="2100" dirty="0">
              <a:latin typeface="HGSｺﾞｼｯｸE" panose="020B0900000000000000" pitchFamily="50" charset="-128"/>
              <a:ea typeface="HGSｺﾞｼｯｸE" panose="020B0900000000000000" pitchFamily="50" charset="-128"/>
            </a:endParaRPr>
          </a:p>
          <a:p>
            <a:endParaRPr kumimoji="1" lang="ja-JP" altLang="en-US" sz="2100" dirty="0">
              <a:latin typeface="HGSｺﾞｼｯｸE" panose="020B0900000000000000" pitchFamily="50" charset="-128"/>
              <a:ea typeface="HGSｺﾞｼｯｸE" panose="020B0900000000000000" pitchFamily="50" charset="-128"/>
            </a:endParaRPr>
          </a:p>
          <a:p>
            <a:r>
              <a:rPr kumimoji="1" lang="ja-JP" altLang="en-US" sz="2100" dirty="0">
                <a:latin typeface="HGSｺﾞｼｯｸE" panose="020B0900000000000000" pitchFamily="50" charset="-128"/>
                <a:ea typeface="HGSｺﾞｼｯｸE" panose="020B0900000000000000" pitchFamily="50" charset="-128"/>
              </a:rPr>
              <a:t>　　　　</a:t>
            </a:r>
            <a:endParaRPr kumimoji="1" lang="en-US" altLang="ja-JP" sz="2100" dirty="0">
              <a:latin typeface="HGSｺﾞｼｯｸE" panose="020B0900000000000000" pitchFamily="50" charset="-128"/>
              <a:ea typeface="HGSｺﾞｼｯｸE" panose="020B0900000000000000" pitchFamily="50" charset="-128"/>
            </a:endParaRPr>
          </a:p>
        </p:txBody>
      </p:sp>
      <p:sp>
        <p:nvSpPr>
          <p:cNvPr id="10" name="テキスト ボックス 9">
            <a:extLst>
              <a:ext uri="{FF2B5EF4-FFF2-40B4-BE49-F238E27FC236}">
                <a16:creationId xmlns:a16="http://schemas.microsoft.com/office/drawing/2014/main" id="{C32FE5E2-CA0D-4136-B137-666AA2DAE6CC}"/>
              </a:ext>
            </a:extLst>
          </p:cNvPr>
          <p:cNvSpPr txBox="1"/>
          <p:nvPr/>
        </p:nvSpPr>
        <p:spPr>
          <a:xfrm>
            <a:off x="1258805" y="13013475"/>
            <a:ext cx="6836230" cy="1708160"/>
          </a:xfrm>
          <a:prstGeom prst="rect">
            <a:avLst/>
          </a:prstGeom>
          <a:noFill/>
          <a:ln>
            <a:solidFill>
              <a:schemeClr val="tx1"/>
            </a:solidFill>
          </a:ln>
        </p:spPr>
        <p:txBody>
          <a:bodyPr wrap="square" rtlCol="0" anchor="ctr" anchorCtr="1">
            <a:spAutoFit/>
          </a:bodyPr>
          <a:lstStyle/>
          <a:p>
            <a:endParaRPr kumimoji="1" lang="en-US" altLang="ja-JP" sz="2100" dirty="0">
              <a:latin typeface="HGSｺﾞｼｯｸE" panose="020B0900000000000000" pitchFamily="50" charset="-128"/>
              <a:ea typeface="HGSｺﾞｼｯｸE" panose="020B0900000000000000" pitchFamily="50" charset="-128"/>
            </a:endParaRPr>
          </a:p>
          <a:p>
            <a:r>
              <a:rPr kumimoji="1" lang="ja-JP" altLang="en-US" sz="2100" dirty="0">
                <a:latin typeface="HGSｺﾞｼｯｸE" panose="020B0900000000000000" pitchFamily="50" charset="-128"/>
                <a:ea typeface="HGSｺﾞｼｯｸE" panose="020B0900000000000000" pitchFamily="50" charset="-128"/>
              </a:rPr>
              <a:t>お問合せ先</a:t>
            </a:r>
          </a:p>
          <a:p>
            <a:r>
              <a:rPr kumimoji="1" lang="ja-JP" altLang="en-US" sz="2100" dirty="0">
                <a:latin typeface="HGSｺﾞｼｯｸE" panose="020B0900000000000000" pitchFamily="50" charset="-128"/>
                <a:ea typeface="HGSｺﾞｼｯｸE" panose="020B0900000000000000" pitchFamily="50" charset="-128"/>
              </a:rPr>
              <a:t>　　箱根町役場　環境課　　      電話</a:t>
            </a:r>
            <a:r>
              <a:rPr kumimoji="1" lang="en-US" altLang="ja-JP" sz="2100" dirty="0">
                <a:latin typeface="HGSｺﾞｼｯｸE" panose="020B0900000000000000" pitchFamily="50" charset="-128"/>
                <a:ea typeface="HGSｺﾞｼｯｸE" panose="020B0900000000000000" pitchFamily="50" charset="-128"/>
              </a:rPr>
              <a:t>0460-85-9565</a:t>
            </a:r>
          </a:p>
          <a:p>
            <a:r>
              <a:rPr kumimoji="1" lang="ja-JP" altLang="en-US" sz="2100" dirty="0">
                <a:latin typeface="HGSｺﾞｼｯｸE" panose="020B0900000000000000" pitchFamily="50" charset="-128"/>
                <a:ea typeface="HGSｺﾞｼｯｸE" panose="020B0900000000000000" pitchFamily="50" charset="-128"/>
              </a:rPr>
              <a:t>　　　　　　　　環境センター   電話</a:t>
            </a:r>
            <a:r>
              <a:rPr kumimoji="1" lang="en-US" altLang="ja-JP" sz="2100" dirty="0">
                <a:latin typeface="HGSｺﾞｼｯｸE" panose="020B0900000000000000" pitchFamily="50" charset="-128"/>
                <a:ea typeface="HGSｺﾞｼｯｸE" panose="020B0900000000000000" pitchFamily="50" charset="-128"/>
              </a:rPr>
              <a:t>0460-83-6596</a:t>
            </a:r>
          </a:p>
          <a:p>
            <a:endParaRPr kumimoji="1" lang="en-US" altLang="ja-JP" sz="2100" dirty="0">
              <a:latin typeface="HGSｺﾞｼｯｸE" panose="020B0900000000000000" pitchFamily="50" charset="-128"/>
              <a:ea typeface="HGSｺﾞｼｯｸE" panose="020B0900000000000000" pitchFamily="50" charset="-128"/>
            </a:endParaRPr>
          </a:p>
        </p:txBody>
      </p:sp>
      <p:sp>
        <p:nvSpPr>
          <p:cNvPr id="12" name="テキスト ボックス 11">
            <a:extLst>
              <a:ext uri="{FF2B5EF4-FFF2-40B4-BE49-F238E27FC236}">
                <a16:creationId xmlns:a16="http://schemas.microsoft.com/office/drawing/2014/main" id="{A86D548D-AC11-4165-8CB5-26E1A3E32246}"/>
              </a:ext>
            </a:extLst>
          </p:cNvPr>
          <p:cNvSpPr txBox="1"/>
          <p:nvPr/>
        </p:nvSpPr>
        <p:spPr>
          <a:xfrm>
            <a:off x="1611990" y="12014951"/>
            <a:ext cx="8636910" cy="523220"/>
          </a:xfrm>
          <a:prstGeom prst="rect">
            <a:avLst/>
          </a:prstGeom>
          <a:noFill/>
        </p:spPr>
        <p:txBody>
          <a:bodyPr wrap="square">
            <a:spAutoFit/>
          </a:bodyPr>
          <a:lstStyle/>
          <a:p>
            <a:r>
              <a:rPr lang="ja-JP" altLang="en-US" sz="2800" dirty="0">
                <a:latin typeface="HGSｺﾞｼｯｸE" panose="020B0900000000000000" pitchFamily="50" charset="-128"/>
                <a:ea typeface="HGSｺﾞｼｯｸE" panose="020B0900000000000000" pitchFamily="50" charset="-128"/>
              </a:rPr>
              <a:t>　</a:t>
            </a:r>
            <a:r>
              <a:rPr lang="en-US" altLang="ja-JP" sz="2800" dirty="0">
                <a:solidFill>
                  <a:srgbClr val="FF0000"/>
                </a:solidFill>
                <a:latin typeface="HGSｺﾞｼｯｸE" panose="020B0900000000000000" pitchFamily="50" charset="-128"/>
                <a:ea typeface="HGSｺﾞｼｯｸE" panose="020B0900000000000000" pitchFamily="50" charset="-128"/>
              </a:rPr>
              <a:t>※</a:t>
            </a:r>
            <a:r>
              <a:rPr lang="ja-JP" altLang="en-US" sz="2800" dirty="0">
                <a:solidFill>
                  <a:srgbClr val="FF0000"/>
                </a:solidFill>
                <a:latin typeface="HGSｺﾞｼｯｸE" panose="020B0900000000000000" pitchFamily="50" charset="-128"/>
                <a:ea typeface="HGSｺﾞｼｯｸE" panose="020B0900000000000000" pitchFamily="50" charset="-128"/>
              </a:rPr>
              <a:t>　事故を防ぐためにご協力をお願いします　</a:t>
            </a:r>
            <a:r>
              <a:rPr lang="en-US" altLang="ja-JP" sz="2800" dirty="0">
                <a:solidFill>
                  <a:srgbClr val="FF0000"/>
                </a:solidFill>
                <a:latin typeface="HGSｺﾞｼｯｸE" panose="020B0900000000000000" pitchFamily="50" charset="-128"/>
                <a:ea typeface="HGSｺﾞｼｯｸE" panose="020B0900000000000000" pitchFamily="50" charset="-128"/>
              </a:rPr>
              <a:t>※</a:t>
            </a:r>
            <a:endParaRPr lang="ja-JP" altLang="en-US" sz="2800" dirty="0">
              <a:solidFill>
                <a:srgbClr val="FF0000"/>
              </a:solidFill>
              <a:latin typeface="HGSｺﾞｼｯｸE" panose="020B0900000000000000" pitchFamily="50" charset="-128"/>
              <a:ea typeface="HGSｺﾞｼｯｸE" panose="020B0900000000000000" pitchFamily="50" charset="-128"/>
            </a:endParaRPr>
          </a:p>
        </p:txBody>
      </p:sp>
      <p:pic>
        <p:nvPicPr>
          <p:cNvPr id="3" name="図 2">
            <a:extLst>
              <a:ext uri="{FF2B5EF4-FFF2-40B4-BE49-F238E27FC236}">
                <a16:creationId xmlns:a16="http://schemas.microsoft.com/office/drawing/2014/main" id="{2EE3C77F-557B-4557-9711-0984E15F9EA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595357" y="3025468"/>
            <a:ext cx="1653543" cy="1837269"/>
          </a:xfrm>
          <a:prstGeom prst="rect">
            <a:avLst/>
          </a:prstGeom>
        </p:spPr>
      </p:pic>
      <p:pic>
        <p:nvPicPr>
          <p:cNvPr id="17" name="図 16">
            <a:extLst>
              <a:ext uri="{FF2B5EF4-FFF2-40B4-BE49-F238E27FC236}">
                <a16:creationId xmlns:a16="http://schemas.microsoft.com/office/drawing/2014/main" id="{31242542-5348-4D01-ADD6-2174BEFCDC5C}"/>
              </a:ext>
            </a:extLst>
          </p:cNvPr>
          <p:cNvPicPr>
            <a:picLocks noChangeAspect="1"/>
          </p:cNvPicPr>
          <p:nvPr/>
        </p:nvPicPr>
        <p:blipFill rotWithShape="1">
          <a:blip r:embed="rId5">
            <a:extLst>
              <a:ext uri="{28A0092B-C50C-407E-A947-70E740481C1C}">
                <a14:useLocalDpi xmlns:a14="http://schemas.microsoft.com/office/drawing/2010/main" val="0"/>
              </a:ext>
            </a:extLst>
          </a:blip>
          <a:srcRect t="27006" r="21110"/>
          <a:stretch/>
        </p:blipFill>
        <p:spPr>
          <a:xfrm>
            <a:off x="8633551" y="12606534"/>
            <a:ext cx="2071724" cy="2667181"/>
          </a:xfrm>
          <a:prstGeom prst="rect">
            <a:avLst/>
          </a:prstGeom>
        </p:spPr>
      </p:pic>
      <p:pic>
        <p:nvPicPr>
          <p:cNvPr id="11" name="図 10">
            <a:extLst>
              <a:ext uri="{FF2B5EF4-FFF2-40B4-BE49-F238E27FC236}">
                <a16:creationId xmlns:a16="http://schemas.microsoft.com/office/drawing/2014/main" id="{080ED630-4E9C-4A1E-AFA8-D64D47BE70F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556519" y="10887207"/>
            <a:ext cx="1077032" cy="1077032"/>
          </a:xfrm>
          <a:prstGeom prst="rect">
            <a:avLst/>
          </a:prstGeom>
        </p:spPr>
      </p:pic>
      <p:pic>
        <p:nvPicPr>
          <p:cNvPr id="14" name="図 13">
            <a:extLst>
              <a:ext uri="{FF2B5EF4-FFF2-40B4-BE49-F238E27FC236}">
                <a16:creationId xmlns:a16="http://schemas.microsoft.com/office/drawing/2014/main" id="{06855CDE-35F5-488D-9C0A-0B3F02BE31B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465670" y="9030914"/>
            <a:ext cx="1077032" cy="1077032"/>
          </a:xfrm>
          <a:prstGeom prst="rect">
            <a:avLst/>
          </a:prstGeom>
        </p:spPr>
      </p:pic>
      <p:pic>
        <p:nvPicPr>
          <p:cNvPr id="15" name="図 14" descr="挿絵 が含まれている画像&#10;&#10;自動的に生成された説明">
            <a:extLst>
              <a:ext uri="{FF2B5EF4-FFF2-40B4-BE49-F238E27FC236}">
                <a16:creationId xmlns:a16="http://schemas.microsoft.com/office/drawing/2014/main" id="{1597C72A-0911-439B-80B5-F22ACD19C60D}"/>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641518" y="15080831"/>
            <a:ext cx="485823" cy="158362"/>
          </a:xfrm>
          <a:prstGeom prst="rect">
            <a:avLst/>
          </a:prstGeom>
        </p:spPr>
      </p:pic>
    </p:spTree>
    <p:extLst>
      <p:ext uri="{BB962C8B-B14F-4D97-AF65-F5344CB8AC3E}">
        <p14:creationId xmlns:p14="http://schemas.microsoft.com/office/powerpoint/2010/main" val="119338737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127</TotalTime>
  <Words>378</Words>
  <Application>Microsoft Office PowerPoint</Application>
  <PresentationFormat>ユーザー設定</PresentationFormat>
  <Paragraphs>31</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HGSｺﾞｼｯｸE</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TOWNU135</dc:creator>
  <cp:lastModifiedBy>TOWNU159</cp:lastModifiedBy>
  <cp:revision>21</cp:revision>
  <cp:lastPrinted>2026-01-28T05:28:01Z</cp:lastPrinted>
  <dcterms:created xsi:type="dcterms:W3CDTF">2026-01-28T05:07:48Z</dcterms:created>
  <dcterms:modified xsi:type="dcterms:W3CDTF">2026-03-25T04:24:55Z</dcterms:modified>
</cp:coreProperties>
</file>